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67" r:id="rId6"/>
    <p:sldId id="259" r:id="rId7"/>
    <p:sldId id="268" r:id="rId8"/>
    <p:sldId id="270" r:id="rId9"/>
    <p:sldId id="269" r:id="rId10"/>
    <p:sldId id="271" r:id="rId11"/>
    <p:sldId id="273" r:id="rId12"/>
    <p:sldId id="272" r:id="rId13"/>
    <p:sldId id="262" r:id="rId14"/>
    <p:sldId id="263" r:id="rId15"/>
    <p:sldId id="264" r:id="rId16"/>
    <p:sldId id="265" r:id="rId17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2" userDrawn="1">
          <p15:clr>
            <a:srgbClr val="A4A3A4"/>
          </p15:clr>
        </p15:guide>
        <p15:guide id="2" pos="28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howGuides="1">
      <p:cViewPr varScale="1">
        <p:scale>
          <a:sx n="71" d="100"/>
          <a:sy n="71" d="100"/>
        </p:scale>
        <p:origin x="714" y="114"/>
      </p:cViewPr>
      <p:guideLst>
        <p:guide orient="horz" pos="2192"/>
        <p:guide pos="28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3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3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238558" y="2628461"/>
            <a:ext cx="15810884" cy="305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  <a:spcBef>
                <a:spcPct val="0"/>
              </a:spcBef>
            </a:pPr>
            <a:endParaRPr dirty="0"/>
          </a:p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pt-BR" altLang="en-US" sz="5200" b="1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VIANA RESILIENTE</a:t>
            </a:r>
            <a:endParaRPr lang="en-US" sz="5200" b="1" dirty="0">
              <a:solidFill>
                <a:srgbClr val="000000"/>
              </a:solidFill>
              <a:latin typeface="Arial" panose="020B0604020202020204" pitchFamily="34" charset="0"/>
              <a:ea typeface="Open Sans Bold" panose="020B0806030504020204"/>
              <a:cs typeface="Arial" panose="020B0604020202020204" pitchFamily="34" charset="0"/>
              <a:sym typeface="Open Sans Bold" panose="020B0806030504020204"/>
            </a:endParaRPr>
          </a:p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pt-BR" altLang="en-US" sz="3400" b="1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Defesa Civil na Escola</a:t>
            </a:r>
          </a:p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pt-BR" altLang="en-US" sz="3400" b="1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Lucas Zanetti e Idanilza Braga</a:t>
            </a:r>
            <a:endParaRPr lang="en-US" sz="3400" b="1" dirty="0">
              <a:solidFill>
                <a:srgbClr val="000000"/>
              </a:solidFill>
              <a:latin typeface="Arial" panose="020B0604020202020204" pitchFamily="34" charset="0"/>
              <a:ea typeface="Open Sans Bold" panose="020B0806030504020204"/>
              <a:cs typeface="Arial" panose="020B0604020202020204" pitchFamily="34" charset="0"/>
              <a:sym typeface="Open Sans Bold" panose="020B0806030504020204"/>
            </a:endParaRPr>
          </a:p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pt-BR" altLang="en-US" sz="3400" b="1" dirty="0" err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Compdec- Viana</a:t>
            </a:r>
            <a:endParaRPr lang="pt-BR" altLang="en-US" sz="3400" b="1" dirty="0">
              <a:solidFill>
                <a:srgbClr val="000000"/>
              </a:solidFill>
              <a:latin typeface="Arial" panose="020B0604020202020204" pitchFamily="34" charset="0"/>
              <a:ea typeface="Open Sans Bold" panose="020B0806030504020204"/>
              <a:cs typeface="Arial" panose="020B0604020202020204" pitchFamily="34" charset="0"/>
              <a:sym typeface="Open Sans Bold" panose="020B0806030504020204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07910" y="-1091017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30" y="0"/>
                </a:lnTo>
                <a:lnTo>
                  <a:pt x="5222230" y="4900861"/>
                </a:lnTo>
                <a:lnTo>
                  <a:pt x="0" y="49008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307910" y="7689335"/>
            <a:ext cx="17672179" cy="73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1º Seminário Estadual de Boas Práticas em Proteção e Defesa Civil</a:t>
            </a:r>
          </a:p>
        </p:txBody>
      </p:sp>
      <p:sp>
        <p:nvSpPr>
          <p:cNvPr id="6" name="Freeform 6"/>
          <p:cNvSpPr/>
          <p:nvPr/>
        </p:nvSpPr>
        <p:spPr>
          <a:xfrm>
            <a:off x="13065771" y="-1280727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 descr="LOGO - DEFESA CIVI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58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275413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 descr="IMG_9535"/>
          <p:cNvPicPr>
            <a:picLocks noChangeAspect="1"/>
          </p:cNvPicPr>
          <p:nvPr/>
        </p:nvPicPr>
        <p:blipFill>
          <a:blip r:embed="rId4"/>
          <a:srcRect l="14052" t="15642" r="14286" b="16104"/>
          <a:stretch>
            <a:fillRect/>
          </a:stretch>
        </p:blipFill>
        <p:spPr>
          <a:xfrm rot="7020000">
            <a:off x="8690610" y="3589020"/>
            <a:ext cx="4195445" cy="3948430"/>
          </a:xfrm>
          <a:prstGeom prst="rect">
            <a:avLst/>
          </a:prstGeom>
        </p:spPr>
      </p:pic>
      <p:pic>
        <p:nvPicPr>
          <p:cNvPr id="8" name="Imagem 7" descr="IMG_9536"/>
          <p:cNvPicPr>
            <a:picLocks noChangeAspect="1"/>
          </p:cNvPicPr>
          <p:nvPr/>
        </p:nvPicPr>
        <p:blipFill>
          <a:blip r:embed="rId5"/>
          <a:srcRect l="20212" t="17778" r="19151" b="17778"/>
          <a:stretch>
            <a:fillRect/>
          </a:stretch>
        </p:blipFill>
        <p:spPr>
          <a:xfrm>
            <a:off x="12877800" y="3848100"/>
            <a:ext cx="3749040" cy="3624580"/>
          </a:xfrm>
          <a:prstGeom prst="rect">
            <a:avLst/>
          </a:prstGeom>
        </p:spPr>
      </p:pic>
      <p:sp>
        <p:nvSpPr>
          <p:cNvPr id="9" name="TextBox 5"/>
          <p:cNvSpPr txBox="1"/>
          <p:nvPr/>
        </p:nvSpPr>
        <p:spPr>
          <a:xfrm>
            <a:off x="8763000" y="2628900"/>
            <a:ext cx="4347210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2000" b="1">
                <a:solidFill>
                  <a:schemeClr val="tx2">
                    <a:lumMod val="60000"/>
                    <a:lumOff val="40000"/>
                  </a:schemeClr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Alunos alcançados</a:t>
            </a:r>
          </a:p>
        </p:txBody>
      </p:sp>
      <p:sp>
        <p:nvSpPr>
          <p:cNvPr id="10" name="TextBox 5"/>
          <p:cNvSpPr txBox="1"/>
          <p:nvPr/>
        </p:nvSpPr>
        <p:spPr>
          <a:xfrm>
            <a:off x="12725400" y="2628900"/>
            <a:ext cx="4347210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2000" b="1">
                <a:solidFill>
                  <a:schemeClr val="tx2">
                    <a:lumMod val="60000"/>
                    <a:lumOff val="40000"/>
                  </a:schemeClr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Escolas contenpladas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14307820" y="3695700"/>
            <a:ext cx="2319020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2000" b="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19,1% </a:t>
            </a:r>
          </a:p>
        </p:txBody>
      </p:sp>
      <p:sp>
        <p:nvSpPr>
          <p:cNvPr id="12" name="TextBox 5"/>
          <p:cNvSpPr txBox="1"/>
          <p:nvPr/>
        </p:nvSpPr>
        <p:spPr>
          <a:xfrm>
            <a:off x="10406380" y="5753100"/>
            <a:ext cx="2319020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2000" b="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14,5% </a:t>
            </a:r>
          </a:p>
        </p:txBody>
      </p:sp>
      <p:sp>
        <p:nvSpPr>
          <p:cNvPr id="3" name="TextBox 4"/>
          <p:cNvSpPr txBox="1"/>
          <p:nvPr/>
        </p:nvSpPr>
        <p:spPr>
          <a:xfrm>
            <a:off x="1143000" y="1257300"/>
            <a:ext cx="5697855" cy="1256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Resultados</a:t>
            </a:r>
          </a:p>
        </p:txBody>
      </p:sp>
      <p:pic>
        <p:nvPicPr>
          <p:cNvPr id="5" name="Imagem 4" descr="ChatGPT Image 29 de jul. de 2026, 10_11_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162300"/>
            <a:ext cx="7701280" cy="5133975"/>
          </a:xfrm>
          <a:prstGeom prst="rect">
            <a:avLst/>
          </a:prstGeom>
        </p:spPr>
      </p:pic>
      <p:pic>
        <p:nvPicPr>
          <p:cNvPr id="6" name="Imagem 5" descr="LOGO - DEFESA CIVIL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258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275413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5"/>
          <p:cNvSpPr txBox="1"/>
          <p:nvPr/>
        </p:nvSpPr>
        <p:spPr>
          <a:xfrm>
            <a:off x="1219200" y="4305300"/>
            <a:ext cx="8423910" cy="240728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t-BR" altLang="en-US" sz="3000" b="1">
                <a:solidFill>
                  <a:schemeClr val="tx2">
                    <a:lumMod val="60000"/>
                    <a:lumOff val="40000"/>
                  </a:schemeClr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Formamos </a:t>
            </a:r>
            <a:r>
              <a:rPr lang="pt-BR" altLang="en-US" sz="5000" b="1">
                <a:solidFill>
                  <a:schemeClr val="tx2">
                    <a:lumMod val="60000"/>
                    <a:lumOff val="40000"/>
                  </a:schemeClr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1100</a:t>
            </a:r>
            <a:r>
              <a:rPr lang="pt-BR" altLang="en-US" sz="3000" b="1">
                <a:solidFill>
                  <a:schemeClr val="tx2">
                    <a:lumMod val="60000"/>
                    <a:lumOff val="40000"/>
                  </a:schemeClr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alunos como Agentes Mirins da Defesa Civil em 2026</a:t>
            </a:r>
          </a:p>
        </p:txBody>
      </p:sp>
      <p:sp>
        <p:nvSpPr>
          <p:cNvPr id="3" name="TextBox 4"/>
          <p:cNvSpPr txBox="1"/>
          <p:nvPr/>
        </p:nvSpPr>
        <p:spPr>
          <a:xfrm>
            <a:off x="1143000" y="1257300"/>
            <a:ext cx="5697855" cy="1256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Resultados</a:t>
            </a:r>
          </a:p>
        </p:txBody>
      </p:sp>
      <p:pic>
        <p:nvPicPr>
          <p:cNvPr id="6" name="Imagem 5" descr="MEDALHA - LOGO DC MIRIM"/>
          <p:cNvPicPr>
            <a:picLocks noChangeAspect="1"/>
          </p:cNvPicPr>
          <p:nvPr/>
        </p:nvPicPr>
        <p:blipFill>
          <a:blip r:embed="rId4"/>
          <a:srcRect l="18862" t="25185" r="17513" b="22963"/>
          <a:stretch>
            <a:fillRect/>
          </a:stretch>
        </p:blipFill>
        <p:spPr>
          <a:xfrm>
            <a:off x="10287000" y="2324100"/>
            <a:ext cx="6442075" cy="6631940"/>
          </a:xfrm>
          <a:prstGeom prst="rect">
            <a:avLst/>
          </a:prstGeom>
        </p:spPr>
      </p:pic>
      <p:pic>
        <p:nvPicPr>
          <p:cNvPr id="5" name="Imagem 4" descr="LOGO - DEFESA CIVI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275413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6" name="Imagem 5" descr="ChatGPT Image 29 de jul. de 2026, 10_29_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61315"/>
            <a:ext cx="8449945" cy="844994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0" y="3009900"/>
            <a:ext cx="8134350" cy="5600700"/>
          </a:xfrm>
          <a:prstGeom prst="rect">
            <a:avLst/>
          </a:prstGeom>
        </p:spPr>
      </p:pic>
      <p:pic>
        <p:nvPicPr>
          <p:cNvPr id="3" name="Imagem 2" descr="LOGO - DEFESA CIVIL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96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260150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30" y="0"/>
                </a:lnTo>
                <a:lnTo>
                  <a:pt x="5222230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859155" y="365125"/>
            <a:ext cx="9299575" cy="1256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Custo Financeiro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76200" y="1333500"/>
            <a:ext cx="15396210" cy="1256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35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Parcerias internas com órgãos da própria Administração Pública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10363200" y="3238500"/>
            <a:ext cx="5552440" cy="923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pt-BR" altLang="en-US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SECOM R$ 1.728,11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pt-BR" altLang="en-US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SEMJEL R$ 989,10</a:t>
            </a:r>
          </a:p>
        </p:txBody>
      </p:sp>
      <p:pic>
        <p:nvPicPr>
          <p:cNvPr id="8" name="Imagem 7" descr="LOGO - DEFESA CIVI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3314700"/>
            <a:ext cx="3659505" cy="3716020"/>
          </a:xfrm>
          <a:prstGeom prst="rect">
            <a:avLst/>
          </a:prstGeom>
        </p:spPr>
      </p:pic>
      <p:pic>
        <p:nvPicPr>
          <p:cNvPr id="9" name="Imagem 8" descr="LOGO - DEFESA CIVI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9600" y="9334500"/>
            <a:ext cx="789940" cy="802005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10972800" y="4991100"/>
            <a:ext cx="4954905" cy="1256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6000" b="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R$ 2.717,21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50495"/>
            <a:ext cx="18364200" cy="1052703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065771" y="-1147078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640080"/>
            <a:ext cx="9668510" cy="1256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Lições Aprendidas</a:t>
            </a:r>
          </a:p>
        </p:txBody>
      </p:sp>
      <p:sp>
        <p:nvSpPr>
          <p:cNvPr id="8" name="TextBox 3"/>
          <p:cNvSpPr txBox="1"/>
          <p:nvPr/>
        </p:nvSpPr>
        <p:spPr>
          <a:xfrm>
            <a:off x="381000" y="3009900"/>
            <a:ext cx="12105640" cy="50266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altLang="en-US" sz="3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que deu certo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Metodologia interdisciplinar com professores da rede.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Capacita</a:t>
            </a:r>
            <a:r>
              <a:rPr lang="en-US" altLang="en-US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e materiais fornecidos pela Defesa Civil.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Maior engajamento de professores e alunos.</a:t>
            </a:r>
          </a:p>
          <a:p>
            <a:pPr algn="just">
              <a:lnSpc>
                <a:spcPct val="100000"/>
              </a:lnSpc>
            </a:pPr>
            <a:endParaRPr lang="pt-BR" altLang="en-US" sz="3000">
              <a:solidFill>
                <a:srgbClr val="000000"/>
              </a:solidFill>
              <a:latin typeface="Arial" panose="020B0604020202020204" pitchFamily="34" charset="0"/>
              <a:ea typeface="Open Sans Bold" panose="020B0806030504020204"/>
              <a:cs typeface="Arial" panose="020B0604020202020204" pitchFamily="34" charset="0"/>
              <a:sym typeface="Open Sans Bold" panose="020B0806030504020204"/>
            </a:endParaRPr>
          </a:p>
          <a:p>
            <a:pPr algn="just">
              <a:lnSpc>
                <a:spcPct val="100000"/>
              </a:lnSpc>
            </a:pPr>
            <a:r>
              <a:rPr lang="pt-BR" altLang="en-US" sz="3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Desafios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Produ</a:t>
            </a:r>
            <a:r>
              <a:rPr lang="en-US" altLang="en-US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dos materiais e organiza</a:t>
            </a:r>
            <a:r>
              <a:rPr lang="en-US" altLang="en-US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das atividades.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Integra</a:t>
            </a:r>
            <a:r>
              <a:rPr lang="en-US" altLang="en-US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entre diferentes secretarias.</a:t>
            </a:r>
          </a:p>
          <a:p>
            <a:pPr algn="just">
              <a:lnSpc>
                <a:spcPct val="100000"/>
              </a:lnSpc>
            </a:pPr>
            <a:endParaRPr lang="en-US" altLang="pt-BR" sz="3000">
              <a:solidFill>
                <a:srgbClr val="000000"/>
              </a:solidFill>
              <a:latin typeface="Arial" panose="020B0604020202020204" pitchFamily="34" charset="0"/>
              <a:ea typeface="Open Sans Bold" panose="020B0806030504020204"/>
              <a:cs typeface="Arial" panose="020B0604020202020204" pitchFamily="34" charset="0"/>
              <a:sym typeface="Open Sans Bold" panose="020B0806030504020204"/>
            </a:endParaRPr>
          </a:p>
          <a:p>
            <a:pPr algn="just">
              <a:lnSpc>
                <a:spcPct val="100000"/>
              </a:lnSpc>
            </a:pPr>
            <a:endParaRPr lang="en-US" altLang="pt-BR" sz="2000">
              <a:solidFill>
                <a:srgbClr val="000000"/>
              </a:solidFill>
              <a:latin typeface="Arial" panose="020B0604020202020204" pitchFamily="34" charset="0"/>
              <a:ea typeface="Open Sans Bold" panose="020B0806030504020204"/>
              <a:cs typeface="Arial" panose="020B0604020202020204" pitchFamily="34" charset="0"/>
              <a:sym typeface="Open Sans Bold" panose="020B0806030504020204"/>
            </a:endParaRPr>
          </a:p>
          <a:p>
            <a:pPr algn="just">
              <a:lnSpc>
                <a:spcPct val="100000"/>
              </a:lnSpc>
            </a:pPr>
            <a:endParaRPr lang="pt-BR" altLang="en-US" sz="3500" b="1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pic>
        <p:nvPicPr>
          <p:cNvPr id="5" name="Imagem 4" descr="LOGO - DEFESA CIVI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82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603250" y="904875"/>
            <a:ext cx="13816330" cy="1133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40"/>
              </a:lnSpc>
              <a:spcBef>
                <a:spcPct val="0"/>
              </a:spcBef>
            </a:pPr>
            <a:r>
              <a:rPr lang="en-US" sz="6315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Sugest</a:t>
            </a:r>
            <a:r>
              <a:rPr lang="pt-BR" altLang="en-US" sz="6315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ão</a:t>
            </a:r>
            <a:r>
              <a:rPr lang="en-US" sz="6315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 de Replicabilidade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62600" y="4229100"/>
            <a:ext cx="11171555" cy="1384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altLang="pt-BR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Inser</a:t>
            </a:r>
            <a:r>
              <a:rPr lang="en-US" altLang="en-US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da tem</a:t>
            </a:r>
            <a:r>
              <a:rPr lang="en-US" altLang="en-US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á</a:t>
            </a:r>
            <a:r>
              <a:rPr lang="en-US" altLang="pt-BR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tica de Defesa Civil de forma interdisciplinar nas escolas municipais, promovendo educa</a:t>
            </a:r>
            <a:r>
              <a:rPr lang="en-US" altLang="en-US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preventiva e cultura de prote</a:t>
            </a:r>
            <a:r>
              <a:rPr lang="en-US" altLang="en-US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desde a forma</a:t>
            </a:r>
            <a:r>
              <a:rPr lang="en-US" altLang="en-US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3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dos estudantes.</a:t>
            </a:r>
          </a:p>
        </p:txBody>
      </p:sp>
      <p:pic>
        <p:nvPicPr>
          <p:cNvPr id="11" name="Imagem 10" descr="ESCUDO - DC NA ESCOLA"/>
          <p:cNvPicPr>
            <a:picLocks noChangeAspect="1"/>
          </p:cNvPicPr>
          <p:nvPr/>
        </p:nvPicPr>
        <p:blipFill>
          <a:blip r:embed="rId4"/>
          <a:srcRect l="15810" t="17128" r="13922" b="18314"/>
          <a:stretch>
            <a:fillRect/>
          </a:stretch>
        </p:blipFill>
        <p:spPr>
          <a:xfrm>
            <a:off x="1524000" y="3162300"/>
            <a:ext cx="3989070" cy="4888230"/>
          </a:xfrm>
          <a:prstGeom prst="rect">
            <a:avLst/>
          </a:prstGeom>
        </p:spPr>
      </p:pic>
      <p:pic>
        <p:nvPicPr>
          <p:cNvPr id="6" name="Imagem 5" descr="LOGO - DEFESA CIVI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0" y="9334500"/>
            <a:ext cx="789940" cy="802005"/>
          </a:xfrm>
          <a:prstGeom prst="rect">
            <a:avLst/>
          </a:prstGeom>
        </p:spPr>
      </p:pic>
      <p:sp>
        <p:nvSpPr>
          <p:cNvPr id="16" name="TextBox 5"/>
          <p:cNvSpPr txBox="1"/>
          <p:nvPr/>
        </p:nvSpPr>
        <p:spPr>
          <a:xfrm>
            <a:off x="1676400" y="7886700"/>
            <a:ext cx="14935200" cy="923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Obs.: Para atender todas as Escolas Municipais de Ensino Fundamental (EMEF) do munic</a:t>
            </a:r>
            <a:r>
              <a:rPr lang="en-US" altLang="en-US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í</a:t>
            </a:r>
            <a:r>
              <a:rPr lang="en-US" altLang="pt-BR" sz="3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pio, estima-se um investimento total aproximado de </a:t>
            </a:r>
            <a:r>
              <a:rPr lang="en-US" altLang="pt-BR" sz="3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R$ 28.530,70.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-44450"/>
            <a:ext cx="18358485" cy="10420350"/>
          </a:xfrm>
          <a:custGeom>
            <a:avLst/>
            <a:gdLst/>
            <a:ahLst/>
            <a:cxnLst/>
            <a:rect l="l" t="t" r="r" b="b"/>
            <a:pathLst>
              <a:path w="18252638" h="10267109">
                <a:moveTo>
                  <a:pt x="0" y="0"/>
                </a:moveTo>
                <a:lnTo>
                  <a:pt x="18252638" y="0"/>
                </a:lnTo>
                <a:lnTo>
                  <a:pt x="18252638" y="10267109"/>
                </a:lnTo>
                <a:lnTo>
                  <a:pt x="0" y="102671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6" name="Imagem 5" descr="LOGO - DEFESA CIVI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5800" y="9334500"/>
            <a:ext cx="789940" cy="802005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1371600" y="3619500"/>
            <a:ext cx="13949045" cy="100203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altLang="pt-BR" sz="4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“Tem vez que o esgoto entope porque jogaram lixo l</a:t>
            </a:r>
            <a:r>
              <a:rPr lang="en-US" altLang="en-US" sz="4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á.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altLang="en-US" sz="4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 </a:t>
            </a:r>
            <a:r>
              <a:rPr lang="en-US" altLang="pt-BR" sz="4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A</a:t>
            </a:r>
            <a:r>
              <a:rPr lang="en-US" altLang="en-US" sz="4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í </a:t>
            </a:r>
            <a:r>
              <a:rPr lang="en-US" altLang="pt-BR" sz="4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chove, alaga a cidade e tem que </a:t>
            </a:r>
            <a:r>
              <a:rPr lang="pt-BR" altLang="en-US" sz="4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chamar</a:t>
            </a:r>
            <a:r>
              <a:rPr lang="en-US" altLang="pt-BR" sz="40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 a Defesa Civil para ajudar.”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9144000" y="6152515"/>
            <a:ext cx="8139430" cy="100203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altLang="pt-BR" sz="22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Esther Felix Lima, 9 anos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altLang="en-US" sz="22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4º </a:t>
            </a:r>
            <a:r>
              <a:rPr lang="en-US" altLang="pt-BR" sz="22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ano B – EMEF Jo</a:t>
            </a:r>
            <a:r>
              <a:rPr lang="en-US" altLang="en-US" sz="22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ã</a:t>
            </a:r>
            <a:r>
              <a:rPr lang="en-US" altLang="pt-BR" sz="2200" dirty="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Paulo Sobrinho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609600" y="1257300"/>
            <a:ext cx="8606155" cy="760920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10595"/>
              </a:lnSpc>
            </a:pPr>
            <a:r>
              <a:rPr lang="pt-BR" altLang="en-US" sz="7565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        Introdução</a:t>
            </a:r>
            <a:endParaRPr lang="en-US" sz="7565" b="1">
              <a:solidFill>
                <a:srgbClr val="000000"/>
              </a:solidFill>
              <a:latin typeface="Arial" panose="020B0604020202020204" pitchFamily="34" charset="0"/>
              <a:ea typeface="Open Sans Bold" panose="020B0806030504020204"/>
              <a:cs typeface="Arial" panose="020B0604020202020204" pitchFamily="34" charset="0"/>
              <a:sym typeface="Open Sans Bold" panose="020B0806030504020204"/>
            </a:endParaRPr>
          </a:p>
          <a:p>
            <a:pPr marL="377825" lvl="1" indent="0" algn="just">
              <a:lnSpc>
                <a:spcPts val="4900"/>
              </a:lnSpc>
              <a:buFont typeface="Arial" panose="020B0604020202020204"/>
              <a:buNone/>
            </a:pP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munic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í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pio de </a:t>
            </a:r>
            <a:r>
              <a:rPr lang="pt-BR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VIANA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 possui aproximadamente 80 mil habitantes e apresenta um hist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ó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rico recorrente de desastres associados às chuvas intensas, como alagamentos, enxurradas e deslizamentos de terra.</a:t>
            </a:r>
          </a:p>
          <a:p>
            <a:pPr marL="377825" lvl="1" indent="0" algn="just">
              <a:lnSpc>
                <a:spcPts val="4900"/>
              </a:lnSpc>
              <a:buFont typeface="Arial" panose="020B0604020202020204"/>
              <a:buNone/>
            </a:pP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crescimento urbano ocorreu de forma desordenada, resultando na ocupa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de encostas e margens de rios. Atualmente,</a:t>
            </a:r>
            <a:r>
              <a:rPr lang="pt-BR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 possui 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 35 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á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reas de risco alto no munic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í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pio.</a:t>
            </a:r>
          </a:p>
          <a:p>
            <a:pPr marL="377825" lvl="1" indent="0" algn="just">
              <a:lnSpc>
                <a:spcPts val="4900"/>
              </a:lnSpc>
              <a:buFont typeface="Arial" panose="020B0604020202020204"/>
              <a:buNone/>
            </a:pP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Apesar da exist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ê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ncia desses riscos, grande parte da popula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n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possu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í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a acesso permanente a a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çõ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es de educa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preventiva, dificultando o desenvolvimento de uma cultura de autoprote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o.</a:t>
            </a:r>
          </a:p>
          <a:p>
            <a:pPr algn="l">
              <a:lnSpc>
                <a:spcPts val="4200"/>
              </a:lnSpc>
            </a:pPr>
            <a:endParaRPr lang="en-US" sz="3500" b="1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l">
              <a:lnSpc>
                <a:spcPts val="4200"/>
              </a:lnSpc>
            </a:pPr>
            <a:endParaRPr lang="en-US" sz="3500" b="1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ctr">
              <a:lnSpc>
                <a:spcPts val="9195"/>
              </a:lnSpc>
            </a:pPr>
            <a:endParaRPr lang="en-US" sz="3500" b="1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3065771" y="-1147078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7400" y="2400300"/>
            <a:ext cx="7827010" cy="6238240"/>
          </a:xfrm>
          <a:prstGeom prst="rect">
            <a:avLst/>
          </a:prstGeom>
        </p:spPr>
      </p:pic>
      <p:pic>
        <p:nvPicPr>
          <p:cNvPr id="7" name="Imagem 6" descr="LOGO - DEFESA CIVI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96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065771" y="-1147078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/>
          <p:cNvPicPr/>
          <p:nvPr/>
        </p:nvPicPr>
        <p:blipFill>
          <a:blip r:embed="rId4"/>
          <a:stretch>
            <a:fillRect/>
          </a:stretch>
        </p:blipFill>
        <p:spPr>
          <a:xfrm>
            <a:off x="8763000" y="2675255"/>
            <a:ext cx="8405495" cy="6186805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838200" y="876300"/>
            <a:ext cx="4901565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3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Inundação - Viana 2022</a:t>
            </a:r>
          </a:p>
        </p:txBody>
      </p:sp>
      <p:pic>
        <p:nvPicPr>
          <p:cNvPr id="10" name="Imagem 9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" y="3205480"/>
            <a:ext cx="7282180" cy="5126355"/>
          </a:xfrm>
          <a:prstGeom prst="rect">
            <a:avLst/>
          </a:prstGeom>
        </p:spPr>
      </p:pic>
      <p:pic>
        <p:nvPicPr>
          <p:cNvPr id="3" name="Imagem 2" descr="LOGO - DEFESA CIVIL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96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4419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066021" y="-1333404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6" name="Imagem 5" descr="Meu primeiro boar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086100"/>
            <a:ext cx="16831310" cy="4141470"/>
          </a:xfrm>
          <a:prstGeom prst="rect">
            <a:avLst/>
          </a:prstGeom>
        </p:spPr>
      </p:pic>
      <p:sp>
        <p:nvSpPr>
          <p:cNvPr id="7" name="TextBox 5"/>
          <p:cNvSpPr txBox="1"/>
          <p:nvPr/>
        </p:nvSpPr>
        <p:spPr>
          <a:xfrm>
            <a:off x="838200" y="2019300"/>
            <a:ext cx="6400800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3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Defesa Civil na Escola desde 2024</a:t>
            </a:r>
          </a:p>
        </p:txBody>
      </p:sp>
      <p:sp>
        <p:nvSpPr>
          <p:cNvPr id="8" name="TextBox 3"/>
          <p:cNvSpPr txBox="1"/>
          <p:nvPr/>
        </p:nvSpPr>
        <p:spPr>
          <a:xfrm>
            <a:off x="1066800" y="1028700"/>
            <a:ext cx="12105640" cy="103187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Diante do cen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á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rio </a:t>
            </a:r>
            <a:r>
              <a:rPr lang="pt-BR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vivido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, surgiu a necessidade de implementar um programa permanente de Educa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para Redu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de Riscos e Desastres, dando origem ao </a:t>
            </a:r>
            <a:r>
              <a:rPr lang="en-US" altLang="pt-BR" sz="22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Programa Viana Resiliente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. O programa tem como base fundamental o projeto Defesa Civil na Escola, que utiliza o ambiente escolar como um importante agente de transforma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social, promovendo conhecimento, preven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e a constru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de uma cultura de resili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ê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ncia no munic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í</a:t>
            </a:r>
            <a:r>
              <a:rPr lang="en-US" altLang="pt-BR" sz="20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pio.</a:t>
            </a:r>
          </a:p>
        </p:txBody>
      </p:sp>
      <p:pic>
        <p:nvPicPr>
          <p:cNvPr id="3" name="Imagem 2" descr="LOGO - DEFESA CIVI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4419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066021" y="-1333404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3"/>
          <p:cNvSpPr txBox="1"/>
          <p:nvPr/>
        </p:nvSpPr>
        <p:spPr>
          <a:xfrm>
            <a:off x="1143000" y="1104900"/>
            <a:ext cx="12105640" cy="103187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altLang="pt-BR" sz="22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Era imposs</a:t>
            </a:r>
            <a:r>
              <a:rPr lang="en-US" altLang="en-US" sz="22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í</a:t>
            </a:r>
            <a:r>
              <a:rPr lang="en-US" altLang="pt-BR" sz="22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vel alcan</a:t>
            </a:r>
            <a:r>
              <a:rPr lang="en-US" altLang="en-US" sz="22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</a:t>
            </a:r>
            <a:r>
              <a:rPr lang="en-US" altLang="pt-BR" sz="22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ar toda a popula</a:t>
            </a:r>
            <a:r>
              <a:rPr lang="en-US" altLang="en-US" sz="22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çã</a:t>
            </a:r>
            <a:r>
              <a:rPr lang="en-US" altLang="pt-BR" sz="22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diretamente.</a:t>
            </a:r>
          </a:p>
          <a:p>
            <a:pPr algn="just">
              <a:lnSpc>
                <a:spcPct val="100000"/>
              </a:lnSpc>
            </a:pPr>
            <a:r>
              <a:rPr lang="en-US" altLang="pt-BR" sz="2200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A escola foi escolhida porque transforma estudantes e professores em multiplicadores do conhecimento.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195830"/>
            <a:ext cx="14611350" cy="659066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419600" y="5829300"/>
            <a:ext cx="990600" cy="762000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altLang="en-US"/>
          </a:p>
        </p:txBody>
      </p:sp>
      <p:sp>
        <p:nvSpPr>
          <p:cNvPr id="9" name="TextBox 3"/>
          <p:cNvSpPr txBox="1"/>
          <p:nvPr/>
        </p:nvSpPr>
        <p:spPr>
          <a:xfrm>
            <a:off x="5562600" y="5905500"/>
            <a:ext cx="2647315" cy="98552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altLang="en-US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EMEF Alvimar Silva</a:t>
            </a:r>
          </a:p>
        </p:txBody>
      </p:sp>
      <p:pic>
        <p:nvPicPr>
          <p:cNvPr id="6" name="Imagem 5" descr="LOGO - DEFESA CIVI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275413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14" name="Imagem 13" descr="IMG_8301"/>
          <p:cNvPicPr>
            <a:picLocks noChangeAspect="1"/>
          </p:cNvPicPr>
          <p:nvPr/>
        </p:nvPicPr>
        <p:blipFill>
          <a:blip r:embed="rId4"/>
          <a:srcRect t="12899"/>
          <a:stretch>
            <a:fillRect/>
          </a:stretch>
        </p:blipFill>
        <p:spPr>
          <a:xfrm>
            <a:off x="12573000" y="2476500"/>
            <a:ext cx="5346065" cy="3492500"/>
          </a:xfrm>
          <a:prstGeom prst="rect">
            <a:avLst/>
          </a:prstGeom>
        </p:spPr>
      </p:pic>
      <p:pic>
        <p:nvPicPr>
          <p:cNvPr id="3" name="Imagem 2" descr="LOGO - DEFESA CIVI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9334500"/>
            <a:ext cx="789940" cy="802005"/>
          </a:xfrm>
          <a:prstGeom prst="rect">
            <a:avLst/>
          </a:prstGeom>
        </p:spPr>
      </p:pic>
      <p:pic>
        <p:nvPicPr>
          <p:cNvPr id="6" name="Imagem 5" descr="IMG_0274"/>
          <p:cNvPicPr>
            <a:picLocks noChangeAspect="1"/>
          </p:cNvPicPr>
          <p:nvPr/>
        </p:nvPicPr>
        <p:blipFill>
          <a:blip r:embed="rId6"/>
          <a:srcRect b="11796"/>
          <a:stretch>
            <a:fillRect/>
          </a:stretch>
        </p:blipFill>
        <p:spPr>
          <a:xfrm>
            <a:off x="6400800" y="2476500"/>
            <a:ext cx="5746750" cy="3509010"/>
          </a:xfrm>
          <a:prstGeom prst="rect">
            <a:avLst/>
          </a:prstGeom>
        </p:spPr>
      </p:pic>
      <p:pic>
        <p:nvPicPr>
          <p:cNvPr id="13" name="Imagem 5" descr="WhatsApp Image 2024-08-13 at 13.47.53 (4)"/>
          <p:cNvPicPr>
            <a:picLocks noChangeAspect="1"/>
          </p:cNvPicPr>
          <p:nvPr/>
        </p:nvPicPr>
        <p:blipFill>
          <a:blip r:embed="rId7"/>
          <a:srcRect t="27387" b="6306"/>
          <a:stretch>
            <a:fillRect/>
          </a:stretch>
        </p:blipFill>
        <p:spPr>
          <a:xfrm>
            <a:off x="304800" y="2459990"/>
            <a:ext cx="5840095" cy="3509010"/>
          </a:xfrm>
          <a:prstGeom prst="rect">
            <a:avLst/>
          </a:prstGeom>
        </p:spPr>
      </p:pic>
      <p:sp>
        <p:nvSpPr>
          <p:cNvPr id="16" name="TextBox 3"/>
          <p:cNvSpPr txBox="1"/>
          <p:nvPr/>
        </p:nvSpPr>
        <p:spPr>
          <a:xfrm>
            <a:off x="685800" y="6896100"/>
            <a:ext cx="10549890" cy="103187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altLang="pt-BR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At</a:t>
            </a:r>
            <a:r>
              <a:rPr lang="en-US" altLang="en-US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é </a:t>
            </a:r>
            <a:r>
              <a:rPr lang="en-US" altLang="pt-BR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final de 2027, todos os professores da rede municipal de ensino ser</a:t>
            </a:r>
            <a:r>
              <a:rPr lang="en-US" altLang="en-US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ã</a:t>
            </a:r>
            <a:r>
              <a:rPr lang="en-US" altLang="pt-BR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 capacitados para integrar os conte</a:t>
            </a:r>
            <a:r>
              <a:rPr lang="en-US" altLang="en-US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ú</a:t>
            </a:r>
            <a:r>
              <a:rPr lang="en-US" altLang="pt-BR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dos de Defesa Civil de forma interdisciplinar nas pr</a:t>
            </a:r>
            <a:r>
              <a:rPr lang="en-US" altLang="en-US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á</a:t>
            </a:r>
            <a:r>
              <a:rPr lang="en-US" altLang="pt-BR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ticas pedag</a:t>
            </a:r>
            <a:r>
              <a:rPr lang="en-US" altLang="en-US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ó</a:t>
            </a:r>
            <a:r>
              <a:rPr lang="en-US" altLang="pt-BR" sz="20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gicas das Escolas Municipais de Ensino Fundamental (EMEF)</a:t>
            </a:r>
            <a:r>
              <a:rPr lang="en-US" altLang="pt-BR" sz="2500" u="sng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.</a:t>
            </a:r>
          </a:p>
        </p:txBody>
      </p:sp>
      <p:pic>
        <p:nvPicPr>
          <p:cNvPr id="18" name="Imagem 17" descr="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77800" y="6062980"/>
            <a:ext cx="4278630" cy="30251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5"/>
          <p:cNvSpPr txBox="1"/>
          <p:nvPr/>
        </p:nvSpPr>
        <p:spPr>
          <a:xfrm>
            <a:off x="685800" y="419100"/>
            <a:ext cx="4901565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4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Material próprio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095500"/>
            <a:ext cx="3235960" cy="4605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5753100"/>
            <a:ext cx="2035175" cy="29063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00" y="1866900"/>
            <a:ext cx="6450965" cy="3540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m 10" descr="ESCUDO - DC NA ESCOLA"/>
          <p:cNvPicPr>
            <a:picLocks noChangeAspect="1"/>
          </p:cNvPicPr>
          <p:nvPr/>
        </p:nvPicPr>
        <p:blipFill>
          <a:blip r:embed="rId7"/>
          <a:srcRect l="15810" t="17128" r="13922" b="18314"/>
          <a:stretch>
            <a:fillRect/>
          </a:stretch>
        </p:blipFill>
        <p:spPr>
          <a:xfrm>
            <a:off x="13197840" y="5524500"/>
            <a:ext cx="3211830" cy="3935730"/>
          </a:xfrm>
          <a:prstGeom prst="rect">
            <a:avLst/>
          </a:prstGeom>
        </p:spPr>
      </p:pic>
      <p:pic>
        <p:nvPicPr>
          <p:cNvPr id="12" name="Imagem 11" descr="MEDALHA - LOGO DC MIRIM"/>
          <p:cNvPicPr>
            <a:picLocks noChangeAspect="1"/>
          </p:cNvPicPr>
          <p:nvPr/>
        </p:nvPicPr>
        <p:blipFill>
          <a:blip r:embed="rId8"/>
          <a:srcRect l="18862" t="25185" r="17513" b="22963"/>
          <a:stretch>
            <a:fillRect/>
          </a:stretch>
        </p:blipFill>
        <p:spPr>
          <a:xfrm>
            <a:off x="12877800" y="2171700"/>
            <a:ext cx="3531870" cy="363601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4245" y="5524500"/>
            <a:ext cx="6522720" cy="36772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m 4" descr="LOGO - DEFESA CIVIL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9258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5"/>
          <p:cNvSpPr txBox="1"/>
          <p:nvPr/>
        </p:nvSpPr>
        <p:spPr>
          <a:xfrm>
            <a:off x="685800" y="419100"/>
            <a:ext cx="4901565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4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Material próprio</a:t>
            </a:r>
          </a:p>
        </p:txBody>
      </p:sp>
      <p:pic>
        <p:nvPicPr>
          <p:cNvPr id="5" name="Imagem 4" descr="WhatsApp Image 2026-07-14 at 10.54.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623060"/>
            <a:ext cx="5410200" cy="7213600"/>
          </a:xfrm>
          <a:prstGeom prst="rect">
            <a:avLst/>
          </a:prstGeom>
        </p:spPr>
      </p:pic>
      <p:pic>
        <p:nvPicPr>
          <p:cNvPr id="8" name="Imagem 7" descr="b9921088-3b3d-462d-b6a0-24aacdcd8171"/>
          <p:cNvPicPr>
            <a:picLocks noChangeAspect="1"/>
          </p:cNvPicPr>
          <p:nvPr/>
        </p:nvPicPr>
        <p:blipFill>
          <a:blip r:embed="rId5"/>
          <a:srcRect l="23480" t="41328"/>
          <a:stretch>
            <a:fillRect/>
          </a:stretch>
        </p:blipFill>
        <p:spPr>
          <a:xfrm>
            <a:off x="11793220" y="2095500"/>
            <a:ext cx="5358130" cy="38284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 descr="d5f81fd9-82fe-4cda-bbf0-5c98109b3e2f"/>
          <p:cNvPicPr>
            <a:picLocks noChangeAspect="1"/>
          </p:cNvPicPr>
          <p:nvPr/>
        </p:nvPicPr>
        <p:blipFill>
          <a:blip r:embed="rId6"/>
          <a:srcRect l="3951" t="5185" r="22963" b="741"/>
          <a:stretch>
            <a:fillRect/>
          </a:stretch>
        </p:blipFill>
        <p:spPr>
          <a:xfrm>
            <a:off x="6858000" y="1654810"/>
            <a:ext cx="4249420" cy="7181850"/>
          </a:xfrm>
          <a:prstGeom prst="rect">
            <a:avLst/>
          </a:prstGeom>
        </p:spPr>
      </p:pic>
      <p:pic>
        <p:nvPicPr>
          <p:cNvPr id="6" name="Imagem 5" descr="LOGO - DEFESA CIVIL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49600" y="9334500"/>
            <a:ext cx="789940" cy="802005"/>
          </a:xfrm>
          <a:prstGeom prst="rect">
            <a:avLst/>
          </a:prstGeom>
        </p:spPr>
      </p:pic>
      <p:pic>
        <p:nvPicPr>
          <p:cNvPr id="10" name="Imagem 9" descr="IMG_95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11000" y="6025515"/>
            <a:ext cx="5363210" cy="30556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5"/>
          <p:cNvSpPr txBox="1"/>
          <p:nvPr/>
        </p:nvSpPr>
        <p:spPr>
          <a:xfrm>
            <a:off x="685800" y="419100"/>
            <a:ext cx="9638665" cy="12039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pt-BR" altLang="en-US" sz="4000" b="1">
                <a:solidFill>
                  <a:srgbClr val="000000"/>
                </a:solidFill>
                <a:latin typeface="Arial" panose="020B0604020202020204" pitchFamily="34" charset="0"/>
                <a:ea typeface="Open Sans Bold" panose="020B0806030504020204"/>
                <a:cs typeface="Arial" panose="020B0604020202020204" pitchFamily="34" charset="0"/>
                <a:sym typeface="Open Sans Bold" panose="020B0806030504020204"/>
              </a:rPr>
              <a:t>Os personagens da Defesa Civil Mirim</a:t>
            </a:r>
          </a:p>
        </p:txBody>
      </p:sp>
      <p:pic>
        <p:nvPicPr>
          <p:cNvPr id="13" name="Imagem 12" descr="PERSONAGEM 1 -DC"/>
          <p:cNvPicPr>
            <a:picLocks noChangeAspect="1"/>
          </p:cNvPicPr>
          <p:nvPr/>
        </p:nvPicPr>
        <p:blipFill>
          <a:blip r:embed="rId4"/>
          <a:srcRect l="27284" t="17407" r="28272" b="18148"/>
          <a:stretch>
            <a:fillRect/>
          </a:stretch>
        </p:blipFill>
        <p:spPr>
          <a:xfrm>
            <a:off x="762000" y="3390900"/>
            <a:ext cx="2781300" cy="5377180"/>
          </a:xfrm>
          <a:prstGeom prst="rect">
            <a:avLst/>
          </a:prstGeom>
        </p:spPr>
      </p:pic>
      <p:pic>
        <p:nvPicPr>
          <p:cNvPr id="5" name="Imagem 4" descr="PERSONAGEM 2 -DC"/>
          <p:cNvPicPr>
            <a:picLocks noChangeAspect="1"/>
          </p:cNvPicPr>
          <p:nvPr/>
        </p:nvPicPr>
        <p:blipFill>
          <a:blip r:embed="rId5"/>
          <a:srcRect l="21333" t="19259" r="21778" b="18519"/>
          <a:stretch>
            <a:fillRect/>
          </a:stretch>
        </p:blipFill>
        <p:spPr>
          <a:xfrm>
            <a:off x="3886200" y="3543300"/>
            <a:ext cx="2889885" cy="5057775"/>
          </a:xfrm>
          <a:prstGeom prst="rect">
            <a:avLst/>
          </a:prstGeom>
        </p:spPr>
      </p:pic>
      <p:pic>
        <p:nvPicPr>
          <p:cNvPr id="8" name="Imagem 7" descr="PERSONAGEM 3 -DC"/>
          <p:cNvPicPr>
            <a:picLocks noChangeAspect="1"/>
          </p:cNvPicPr>
          <p:nvPr/>
        </p:nvPicPr>
        <p:blipFill>
          <a:blip r:embed="rId6"/>
          <a:srcRect l="19908" t="17778" r="19263" b="18519"/>
          <a:stretch>
            <a:fillRect/>
          </a:stretch>
        </p:blipFill>
        <p:spPr>
          <a:xfrm>
            <a:off x="6400800" y="3423920"/>
            <a:ext cx="3209290" cy="5019040"/>
          </a:xfrm>
          <a:prstGeom prst="rect">
            <a:avLst/>
          </a:prstGeom>
        </p:spPr>
      </p:pic>
      <p:pic>
        <p:nvPicPr>
          <p:cNvPr id="9" name="Imagem 8" descr="PERSONAGEM 5 -DC"/>
          <p:cNvPicPr>
            <a:picLocks noChangeAspect="1"/>
          </p:cNvPicPr>
          <p:nvPr/>
        </p:nvPicPr>
        <p:blipFill>
          <a:blip r:embed="rId7"/>
          <a:srcRect l="31351" t="17037" r="29983" b="18519"/>
          <a:stretch>
            <a:fillRect/>
          </a:stretch>
        </p:blipFill>
        <p:spPr>
          <a:xfrm>
            <a:off x="9829800" y="3314700"/>
            <a:ext cx="2176780" cy="5119370"/>
          </a:xfrm>
          <a:prstGeom prst="rect">
            <a:avLst/>
          </a:prstGeom>
        </p:spPr>
      </p:pic>
      <p:pic>
        <p:nvPicPr>
          <p:cNvPr id="14" name="Imagem 13" descr="PERSONAGEM 6 -DC"/>
          <p:cNvPicPr>
            <a:picLocks noChangeAspect="1"/>
          </p:cNvPicPr>
          <p:nvPr/>
        </p:nvPicPr>
        <p:blipFill>
          <a:blip r:embed="rId8"/>
          <a:srcRect l="4455" t="7284" r="5328"/>
          <a:stretch>
            <a:fillRect/>
          </a:stretch>
        </p:blipFill>
        <p:spPr>
          <a:xfrm>
            <a:off x="11811000" y="3238500"/>
            <a:ext cx="3869055" cy="5979160"/>
          </a:xfrm>
          <a:prstGeom prst="rect">
            <a:avLst/>
          </a:prstGeom>
        </p:spPr>
      </p:pic>
      <p:pic>
        <p:nvPicPr>
          <p:cNvPr id="15" name="Imagem 14" descr="PERSONAGEM 4 -DC"/>
          <p:cNvPicPr>
            <a:picLocks noChangeAspect="1"/>
          </p:cNvPicPr>
          <p:nvPr/>
        </p:nvPicPr>
        <p:blipFill>
          <a:blip r:embed="rId9"/>
          <a:srcRect l="17778" t="20420" r="8889" b="22543"/>
          <a:stretch>
            <a:fillRect/>
          </a:stretch>
        </p:blipFill>
        <p:spPr>
          <a:xfrm>
            <a:off x="15468600" y="2857500"/>
            <a:ext cx="2514600" cy="5867400"/>
          </a:xfrm>
          <a:prstGeom prst="rect">
            <a:avLst/>
          </a:prstGeom>
        </p:spPr>
      </p:pic>
      <p:pic>
        <p:nvPicPr>
          <p:cNvPr id="6" name="Imagem 5" descr="LOGO - DEFESA CIVIL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925800" y="9334500"/>
            <a:ext cx="789940" cy="8020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452</Words>
  <Application>Microsoft Office PowerPoint</Application>
  <PresentationFormat>Personalizar</PresentationFormat>
  <Paragraphs>50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Open Sans Bold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Inserir um título</dc:title>
  <dc:creator>IVAN CARLOS ABREU LORETO</dc:creator>
  <cp:lastModifiedBy>Office Cidec 09</cp:lastModifiedBy>
  <cp:revision>30</cp:revision>
  <dcterms:created xsi:type="dcterms:W3CDTF">2006-08-16T00:00:00Z</dcterms:created>
  <dcterms:modified xsi:type="dcterms:W3CDTF">2026-08-05T19:59:49Z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B3A7E103D6A44BC789EDA57938FBAFD3_13</vt:lpwstr>
  </property>
  <property fmtid="{D5CDD505-2E9C-101B-9397-08002B2CF9AE}" pid="3" name="KSOProductBuildVer">
    <vt:lpwstr>1046-12.1.0.27458</vt:lpwstr>
  </property>
</Properties>
</file>