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6" r:id="rId3"/>
    <p:sldId id="268" r:id="rId4"/>
    <p:sldId id="270" r:id="rId5"/>
    <p:sldId id="271" r:id="rId6"/>
    <p:sldId id="272" r:id="rId7"/>
    <p:sldId id="269" r:id="rId8"/>
    <p:sldId id="273" r:id="rId9"/>
    <p:sldId id="275" r:id="rId10"/>
    <p:sldId id="276" r:id="rId11"/>
    <p:sldId id="286" r:id="rId12"/>
    <p:sldId id="277" r:id="rId13"/>
    <p:sldId id="278" r:id="rId14"/>
    <p:sldId id="279" r:id="rId15"/>
    <p:sldId id="280" r:id="rId16"/>
    <p:sldId id="281" r:id="rId17"/>
    <p:sldId id="288" r:id="rId18"/>
    <p:sldId id="282" r:id="rId19"/>
    <p:sldId id="287" r:id="rId20"/>
    <p:sldId id="284" r:id="rId21"/>
    <p:sldId id="283" r:id="rId22"/>
    <p:sldId id="285" r:id="rId23"/>
  </p:sldIdLst>
  <p:sldSz cx="18288000" cy="10287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Open Sans Bold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6F0"/>
    <a:srgbClr val="FFFFFF"/>
    <a:srgbClr val="D1C3B5"/>
    <a:srgbClr val="878787"/>
    <a:srgbClr val="EF7509"/>
    <a:srgbClr val="253439"/>
    <a:srgbClr val="F07709"/>
    <a:srgbClr val="012047"/>
    <a:srgbClr val="EF76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8" d="100"/>
          <a:sy n="58" d="100"/>
        </p:scale>
        <p:origin x="68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.png"/><Relationship Id="rId7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microsoft.com/office/2007/relationships/hdphoto" Target="../media/hdphoto3.wdp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910" y="203879"/>
            <a:ext cx="5059340" cy="233085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07910" y="7952754"/>
            <a:ext cx="17672179" cy="695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0"/>
              </a:lnSpc>
            </a:pPr>
            <a:r>
              <a:rPr lang="en-US" sz="41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1º </a:t>
            </a:r>
            <a:r>
              <a:rPr lang="en-US" sz="41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Seminário</a:t>
            </a:r>
            <a:r>
              <a:rPr lang="en-US" sz="41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1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Estadual</a:t>
            </a:r>
            <a:r>
              <a:rPr lang="en-US" sz="41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Boas </a:t>
            </a:r>
            <a:r>
              <a:rPr lang="en-US" sz="41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Práticas</a:t>
            </a:r>
            <a:r>
              <a:rPr lang="en-US" sz="41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1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</a:t>
            </a:r>
            <a:r>
              <a:rPr lang="en-US" sz="41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1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Proteção</a:t>
            </a:r>
            <a:r>
              <a:rPr lang="en-US" sz="41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 </a:t>
            </a:r>
            <a:r>
              <a:rPr lang="en-US" sz="41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Defesa</a:t>
            </a:r>
            <a:r>
              <a:rPr lang="en-US" sz="41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Civil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9226" y="2521690"/>
            <a:ext cx="11922174" cy="522194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089226" y="2800028"/>
            <a:ext cx="11922174" cy="524502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endParaRPr dirty="0">
              <a:solidFill>
                <a:schemeClr val="bg1"/>
              </a:solidFill>
            </a:endParaRPr>
          </a:p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600" b="1" dirty="0" err="1" smtClean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Projeto</a:t>
            </a:r>
            <a:r>
              <a:rPr lang="en-US" sz="5600" b="1" dirty="0" smtClean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600" b="1" dirty="0" err="1" smtClean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Defesa</a:t>
            </a:r>
            <a:r>
              <a:rPr lang="en-US" sz="5600" b="1" dirty="0" smtClean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Civil </a:t>
            </a:r>
            <a:r>
              <a:rPr lang="en-US" sz="5600" b="1" dirty="0" err="1" smtClean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nas</a:t>
            </a:r>
            <a:r>
              <a:rPr lang="en-US" sz="5600" b="1" dirty="0" smtClean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600" b="1" dirty="0" err="1" smtClean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Escolas</a:t>
            </a:r>
            <a:endParaRPr lang="en-US" sz="56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16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16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2800" b="1" dirty="0" err="1" smtClean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Coordenadoria</a:t>
            </a:r>
            <a:r>
              <a:rPr lang="en-US" sz="2800" b="1" dirty="0" smtClean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2800" b="1" dirty="0" err="1" smtClean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Proteção</a:t>
            </a:r>
            <a:r>
              <a:rPr lang="en-US" sz="2800" b="1" dirty="0" smtClean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 </a:t>
            </a:r>
            <a:r>
              <a:rPr lang="en-US" sz="2800" b="1" dirty="0" err="1" smtClean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Defesa</a:t>
            </a:r>
            <a:r>
              <a:rPr lang="en-US" sz="2800" b="1" dirty="0" smtClean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Civil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2800" b="1" dirty="0" err="1" smtClean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Secretaria</a:t>
            </a:r>
            <a:r>
              <a:rPr lang="en-US" sz="2800" b="1" dirty="0" smtClean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2800" b="1" dirty="0" err="1" smtClean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Defesa</a:t>
            </a:r>
            <a:r>
              <a:rPr lang="en-US" sz="2800" b="1" dirty="0" smtClean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Social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2800" b="1" dirty="0" err="1" smtClean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Prefeitura</a:t>
            </a:r>
            <a:r>
              <a:rPr lang="en-US" sz="2800" b="1" dirty="0" smtClean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Municipal da Serra</a:t>
            </a:r>
            <a:endParaRPr lang="en-US" sz="28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951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552" y="2933683"/>
            <a:ext cx="8435648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00041" y="647700"/>
            <a:ext cx="16919924" cy="121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94"/>
              </a:lnSpc>
            </a:pP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Defesa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Civil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Escolas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- 2026</a:t>
            </a:r>
            <a:endParaRPr lang="en-US" sz="60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5079" y="2933683"/>
            <a:ext cx="3994121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tângulo 10"/>
          <p:cNvSpPr/>
          <p:nvPr/>
        </p:nvSpPr>
        <p:spPr>
          <a:xfrm>
            <a:off x="647393" y="2032000"/>
            <a:ext cx="2837124" cy="540000"/>
          </a:xfrm>
          <a:prstGeom prst="rect">
            <a:avLst/>
          </a:prstGeom>
          <a:solidFill>
            <a:srgbClr val="EF7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extBox 6"/>
          <p:cNvSpPr txBox="1"/>
          <p:nvPr/>
        </p:nvSpPr>
        <p:spPr>
          <a:xfrm>
            <a:off x="700039" y="2019300"/>
            <a:ext cx="2810251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b="0" i="0" u="none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Abril a Setembro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727451" y="2032000"/>
            <a:ext cx="6788150" cy="540000"/>
          </a:xfrm>
          <a:prstGeom prst="rect">
            <a:avLst/>
          </a:prstGeom>
          <a:solidFill>
            <a:srgbClr val="D1C3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 para a Direita 14"/>
          <p:cNvSpPr/>
          <p:nvPr/>
        </p:nvSpPr>
        <p:spPr>
          <a:xfrm>
            <a:off x="3409950" y="2147593"/>
            <a:ext cx="381000" cy="303488"/>
          </a:xfrm>
          <a:prstGeom prst="rightArrow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TextBox 6"/>
          <p:cNvSpPr txBox="1"/>
          <p:nvPr/>
        </p:nvSpPr>
        <p:spPr>
          <a:xfrm>
            <a:off x="3925907" y="1993900"/>
            <a:ext cx="6361093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Desenvolvimento do projeto nas escolas</a:t>
            </a:r>
            <a:endParaRPr lang="pt-BR" sz="2400" b="0" i="0" u="none" dirty="0" smtClean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40" y="2933683"/>
            <a:ext cx="3820607" cy="558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3369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951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00041" y="647700"/>
            <a:ext cx="16919924" cy="121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94"/>
              </a:lnSpc>
            </a:pP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Defesa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Civil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Escolas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- 2026</a:t>
            </a:r>
            <a:endParaRPr lang="en-US" sz="60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3895" y="2938998"/>
            <a:ext cx="5451513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34965" y="2924971"/>
            <a:ext cx="4185000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tângulo 10"/>
          <p:cNvSpPr/>
          <p:nvPr/>
        </p:nvSpPr>
        <p:spPr>
          <a:xfrm>
            <a:off x="647393" y="2032000"/>
            <a:ext cx="2837124" cy="540000"/>
          </a:xfrm>
          <a:prstGeom prst="rect">
            <a:avLst/>
          </a:prstGeom>
          <a:solidFill>
            <a:srgbClr val="EF7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extBox 6"/>
          <p:cNvSpPr txBox="1"/>
          <p:nvPr/>
        </p:nvSpPr>
        <p:spPr>
          <a:xfrm>
            <a:off x="700039" y="2019300"/>
            <a:ext cx="2810251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b="0" i="0" u="none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Abril a Setembro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3727451" y="2032000"/>
            <a:ext cx="6788150" cy="540000"/>
          </a:xfrm>
          <a:prstGeom prst="rect">
            <a:avLst/>
          </a:prstGeom>
          <a:solidFill>
            <a:srgbClr val="D1C3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 para a Direita 14"/>
          <p:cNvSpPr/>
          <p:nvPr/>
        </p:nvSpPr>
        <p:spPr>
          <a:xfrm>
            <a:off x="3409950" y="2147593"/>
            <a:ext cx="381000" cy="303488"/>
          </a:xfrm>
          <a:prstGeom prst="rightArrow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TextBox 6"/>
          <p:cNvSpPr txBox="1"/>
          <p:nvPr/>
        </p:nvSpPr>
        <p:spPr>
          <a:xfrm>
            <a:off x="3925907" y="1993900"/>
            <a:ext cx="6361093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Desenvolvimento do projeto nas escolas</a:t>
            </a:r>
            <a:endParaRPr lang="pt-BR" sz="2400" b="0" i="0" u="none" dirty="0" smtClean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545" y="2941596"/>
            <a:ext cx="6787282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575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951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00041" y="647700"/>
            <a:ext cx="16919924" cy="121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94"/>
              </a:lnSpc>
            </a:pP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Defesa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Civil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Escolas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- 2026</a:t>
            </a:r>
            <a:endParaRPr lang="en-US" sz="60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87000" y="2942462"/>
            <a:ext cx="7162800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tângulo 7"/>
          <p:cNvSpPr/>
          <p:nvPr/>
        </p:nvSpPr>
        <p:spPr>
          <a:xfrm>
            <a:off x="647393" y="2032000"/>
            <a:ext cx="2837124" cy="540000"/>
          </a:xfrm>
          <a:prstGeom prst="rect">
            <a:avLst/>
          </a:prstGeom>
          <a:solidFill>
            <a:srgbClr val="EF7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extBox 6"/>
          <p:cNvSpPr txBox="1"/>
          <p:nvPr/>
        </p:nvSpPr>
        <p:spPr>
          <a:xfrm>
            <a:off x="700039" y="2019300"/>
            <a:ext cx="2810251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b="0" i="0" u="none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Abril a Setembro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3727451" y="2032000"/>
            <a:ext cx="6788150" cy="540000"/>
          </a:xfrm>
          <a:prstGeom prst="rect">
            <a:avLst/>
          </a:prstGeom>
          <a:solidFill>
            <a:srgbClr val="D1C3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a Direita 12"/>
          <p:cNvSpPr/>
          <p:nvPr/>
        </p:nvSpPr>
        <p:spPr>
          <a:xfrm>
            <a:off x="3409950" y="2147593"/>
            <a:ext cx="381000" cy="303488"/>
          </a:xfrm>
          <a:prstGeom prst="rightArrow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extBox 6"/>
          <p:cNvSpPr txBox="1"/>
          <p:nvPr/>
        </p:nvSpPr>
        <p:spPr>
          <a:xfrm>
            <a:off x="3925907" y="1993900"/>
            <a:ext cx="6361093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Desenvolvimento do projeto nas escolas</a:t>
            </a:r>
            <a:endParaRPr lang="pt-BR" sz="2400" b="0" i="0" u="none" dirty="0" smtClean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18" y="2936227"/>
            <a:ext cx="9195293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7895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951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00041" y="647700"/>
            <a:ext cx="16919924" cy="121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94"/>
              </a:lnSpc>
            </a:pP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Defesa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Civil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Escolas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- 2026</a:t>
            </a:r>
            <a:endParaRPr lang="en-US" sz="60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400" y="2942462"/>
            <a:ext cx="7440000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62398" y="2942462"/>
            <a:ext cx="8787402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tângulo 7"/>
          <p:cNvSpPr/>
          <p:nvPr/>
        </p:nvSpPr>
        <p:spPr>
          <a:xfrm>
            <a:off x="647393" y="2032000"/>
            <a:ext cx="2837124" cy="540000"/>
          </a:xfrm>
          <a:prstGeom prst="rect">
            <a:avLst/>
          </a:prstGeom>
          <a:solidFill>
            <a:srgbClr val="EF7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extBox 6"/>
          <p:cNvSpPr txBox="1"/>
          <p:nvPr/>
        </p:nvSpPr>
        <p:spPr>
          <a:xfrm>
            <a:off x="700039" y="2019300"/>
            <a:ext cx="2810251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b="0" i="0" u="none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Abril a Setembro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3727451" y="2032000"/>
            <a:ext cx="6788150" cy="540000"/>
          </a:xfrm>
          <a:prstGeom prst="rect">
            <a:avLst/>
          </a:prstGeom>
          <a:solidFill>
            <a:srgbClr val="D1C3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a Direita 12"/>
          <p:cNvSpPr/>
          <p:nvPr/>
        </p:nvSpPr>
        <p:spPr>
          <a:xfrm>
            <a:off x="3409950" y="2147593"/>
            <a:ext cx="381000" cy="303488"/>
          </a:xfrm>
          <a:prstGeom prst="rightArrow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extBox 6"/>
          <p:cNvSpPr txBox="1"/>
          <p:nvPr/>
        </p:nvSpPr>
        <p:spPr>
          <a:xfrm>
            <a:off x="3925907" y="1993900"/>
            <a:ext cx="6361093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Desenvolvimento do projeto nas escolas</a:t>
            </a:r>
            <a:endParaRPr lang="pt-BR" sz="2400" b="0" i="0" u="none" dirty="0" smtClean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51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951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00041" y="647700"/>
            <a:ext cx="16919924" cy="121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94"/>
              </a:lnSpc>
            </a:pP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Defesa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Civil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Escolas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- 2026</a:t>
            </a:r>
            <a:endParaRPr lang="en-US" sz="60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8792" y="2942462"/>
            <a:ext cx="4793808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5037" y="2942462"/>
            <a:ext cx="11114763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tângulo 7"/>
          <p:cNvSpPr/>
          <p:nvPr/>
        </p:nvSpPr>
        <p:spPr>
          <a:xfrm>
            <a:off x="647393" y="2032000"/>
            <a:ext cx="2837124" cy="540000"/>
          </a:xfrm>
          <a:prstGeom prst="rect">
            <a:avLst/>
          </a:prstGeom>
          <a:solidFill>
            <a:srgbClr val="EF7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extBox 6"/>
          <p:cNvSpPr txBox="1"/>
          <p:nvPr/>
        </p:nvSpPr>
        <p:spPr>
          <a:xfrm>
            <a:off x="700039" y="2019300"/>
            <a:ext cx="2810251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b="0" i="0" u="none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Abril a Setembro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3727451" y="2032000"/>
            <a:ext cx="6788150" cy="540000"/>
          </a:xfrm>
          <a:prstGeom prst="rect">
            <a:avLst/>
          </a:prstGeom>
          <a:solidFill>
            <a:srgbClr val="D1C3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a Direita 12"/>
          <p:cNvSpPr/>
          <p:nvPr/>
        </p:nvSpPr>
        <p:spPr>
          <a:xfrm>
            <a:off x="3409950" y="2147593"/>
            <a:ext cx="381000" cy="303488"/>
          </a:xfrm>
          <a:prstGeom prst="rightArrow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extBox 6"/>
          <p:cNvSpPr txBox="1"/>
          <p:nvPr/>
        </p:nvSpPr>
        <p:spPr>
          <a:xfrm>
            <a:off x="3925907" y="1993900"/>
            <a:ext cx="6361093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Desenvolvimento do projeto nas escolas</a:t>
            </a:r>
            <a:endParaRPr lang="pt-BR" sz="2400" b="0" i="0" u="none" dirty="0" smtClean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99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951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00041" y="647700"/>
            <a:ext cx="16919924" cy="121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94"/>
              </a:lnSpc>
            </a:pP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Defesa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Civil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Escolas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- 2026</a:t>
            </a:r>
            <a:endParaRPr lang="en-US" sz="60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0040" y="2942462"/>
            <a:ext cx="8748760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6000" y="2945997"/>
            <a:ext cx="7440000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tângulo 7"/>
          <p:cNvSpPr/>
          <p:nvPr/>
        </p:nvSpPr>
        <p:spPr>
          <a:xfrm>
            <a:off x="647393" y="2032000"/>
            <a:ext cx="2837124" cy="540000"/>
          </a:xfrm>
          <a:prstGeom prst="rect">
            <a:avLst/>
          </a:prstGeom>
          <a:solidFill>
            <a:srgbClr val="EF7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extBox 6"/>
          <p:cNvSpPr txBox="1"/>
          <p:nvPr/>
        </p:nvSpPr>
        <p:spPr>
          <a:xfrm>
            <a:off x="700039" y="2019300"/>
            <a:ext cx="2810251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b="0" i="0" u="none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Abril a Setembro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3727451" y="2032000"/>
            <a:ext cx="6788150" cy="540000"/>
          </a:xfrm>
          <a:prstGeom prst="rect">
            <a:avLst/>
          </a:prstGeom>
          <a:solidFill>
            <a:srgbClr val="D1C3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a Direita 12"/>
          <p:cNvSpPr/>
          <p:nvPr/>
        </p:nvSpPr>
        <p:spPr>
          <a:xfrm>
            <a:off x="3409950" y="2147593"/>
            <a:ext cx="381000" cy="303488"/>
          </a:xfrm>
          <a:prstGeom prst="rightArrow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extBox 6"/>
          <p:cNvSpPr txBox="1"/>
          <p:nvPr/>
        </p:nvSpPr>
        <p:spPr>
          <a:xfrm>
            <a:off x="3925907" y="1993900"/>
            <a:ext cx="6361093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Desenvolvimento do projeto nas escolas</a:t>
            </a:r>
            <a:endParaRPr lang="pt-BR" sz="2400" b="0" i="0" u="none" dirty="0" smtClean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78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951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00041" y="647700"/>
            <a:ext cx="16919924" cy="121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94"/>
              </a:lnSpc>
            </a:pP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Defesa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Civil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Escolas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- 2026</a:t>
            </a:r>
            <a:endParaRPr lang="en-US" sz="60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0040" y="2942462"/>
            <a:ext cx="4786360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29800" y="2939142"/>
            <a:ext cx="7585645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tângulo 10"/>
          <p:cNvSpPr/>
          <p:nvPr/>
        </p:nvSpPr>
        <p:spPr>
          <a:xfrm>
            <a:off x="647393" y="2032000"/>
            <a:ext cx="2837124" cy="540000"/>
          </a:xfrm>
          <a:prstGeom prst="rect">
            <a:avLst/>
          </a:prstGeom>
          <a:solidFill>
            <a:srgbClr val="EF7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extBox 6"/>
          <p:cNvSpPr txBox="1"/>
          <p:nvPr/>
        </p:nvSpPr>
        <p:spPr>
          <a:xfrm>
            <a:off x="700039" y="2019300"/>
            <a:ext cx="2810251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b="0" i="0" u="none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Abril a Setembro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727451" y="2032000"/>
            <a:ext cx="6788150" cy="540000"/>
          </a:xfrm>
          <a:prstGeom prst="rect">
            <a:avLst/>
          </a:prstGeom>
          <a:solidFill>
            <a:srgbClr val="D1C3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a Direita 13"/>
          <p:cNvSpPr/>
          <p:nvPr/>
        </p:nvSpPr>
        <p:spPr>
          <a:xfrm>
            <a:off x="3409950" y="2147593"/>
            <a:ext cx="381000" cy="303488"/>
          </a:xfrm>
          <a:prstGeom prst="rightArrow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extBox 6"/>
          <p:cNvSpPr txBox="1"/>
          <p:nvPr/>
        </p:nvSpPr>
        <p:spPr>
          <a:xfrm>
            <a:off x="3925907" y="1993900"/>
            <a:ext cx="6361093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Desenvolvimento do projeto nas escolas</a:t>
            </a:r>
            <a:endParaRPr lang="pt-BR" sz="2400" b="0" i="0" u="none" dirty="0" smtClean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454" y="2939142"/>
            <a:ext cx="3945270" cy="55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63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951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00041" y="647700"/>
            <a:ext cx="16919924" cy="121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94"/>
              </a:lnSpc>
            </a:pP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Defesa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Civil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Escolas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- 2026</a:t>
            </a:r>
            <a:endParaRPr lang="en-US" sz="60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647393" y="2032000"/>
            <a:ext cx="2837124" cy="540000"/>
          </a:xfrm>
          <a:prstGeom prst="rect">
            <a:avLst/>
          </a:prstGeom>
          <a:solidFill>
            <a:srgbClr val="EF7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extBox 6"/>
          <p:cNvSpPr txBox="1"/>
          <p:nvPr/>
        </p:nvSpPr>
        <p:spPr>
          <a:xfrm>
            <a:off x="700039" y="2019300"/>
            <a:ext cx="2810251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b="0" i="0" u="none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Abril a Setembro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727451" y="2032000"/>
            <a:ext cx="6788150" cy="540000"/>
          </a:xfrm>
          <a:prstGeom prst="rect">
            <a:avLst/>
          </a:prstGeom>
          <a:solidFill>
            <a:srgbClr val="D1C3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a Direita 13"/>
          <p:cNvSpPr/>
          <p:nvPr/>
        </p:nvSpPr>
        <p:spPr>
          <a:xfrm>
            <a:off x="3409950" y="2147593"/>
            <a:ext cx="381000" cy="303488"/>
          </a:xfrm>
          <a:prstGeom prst="rightArrow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extBox 6"/>
          <p:cNvSpPr txBox="1"/>
          <p:nvPr/>
        </p:nvSpPr>
        <p:spPr>
          <a:xfrm>
            <a:off x="3925907" y="1993900"/>
            <a:ext cx="6361093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Desenvolvimento do projeto nas escolas</a:t>
            </a:r>
            <a:endParaRPr lang="pt-BR" sz="2400" b="0" i="0" u="none" dirty="0" smtClean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948147"/>
            <a:ext cx="12449564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36" b="12928"/>
          <a:stretch/>
        </p:blipFill>
        <p:spPr>
          <a:xfrm>
            <a:off x="13335000" y="2948147"/>
            <a:ext cx="4120755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4250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951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00041" y="647700"/>
            <a:ext cx="16919924" cy="121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94"/>
              </a:lnSpc>
            </a:pP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Defesa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Civil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Escolas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- 2026</a:t>
            </a:r>
            <a:endParaRPr lang="en-US" sz="60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647393" y="2032000"/>
            <a:ext cx="2837124" cy="540000"/>
          </a:xfrm>
          <a:prstGeom prst="rect">
            <a:avLst/>
          </a:prstGeom>
          <a:solidFill>
            <a:srgbClr val="EF7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extBox 6"/>
          <p:cNvSpPr txBox="1"/>
          <p:nvPr/>
        </p:nvSpPr>
        <p:spPr>
          <a:xfrm>
            <a:off x="700039" y="2019300"/>
            <a:ext cx="2810251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b="0" i="0" u="none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Abril a Setembro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3727451" y="2032000"/>
            <a:ext cx="6788150" cy="540000"/>
          </a:xfrm>
          <a:prstGeom prst="rect">
            <a:avLst/>
          </a:prstGeom>
          <a:solidFill>
            <a:srgbClr val="D1C3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a Direita 12"/>
          <p:cNvSpPr/>
          <p:nvPr/>
        </p:nvSpPr>
        <p:spPr>
          <a:xfrm>
            <a:off x="3409950" y="2147593"/>
            <a:ext cx="381000" cy="303488"/>
          </a:xfrm>
          <a:prstGeom prst="rightArrow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extBox 6"/>
          <p:cNvSpPr txBox="1"/>
          <p:nvPr/>
        </p:nvSpPr>
        <p:spPr>
          <a:xfrm>
            <a:off x="3925907" y="1993900"/>
            <a:ext cx="6361093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Desenvolvimento do projeto nas escolas</a:t>
            </a:r>
            <a:endParaRPr lang="pt-BR" sz="2400" b="0" i="0" u="none" dirty="0" smtClean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632800"/>
            <a:ext cx="11430000" cy="623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41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951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00041" y="647700"/>
            <a:ext cx="16919924" cy="121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94"/>
              </a:lnSpc>
            </a:pP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Defesa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Civil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Escolas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- 2026</a:t>
            </a:r>
            <a:endParaRPr lang="en-US" sz="60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00041" y="2947893"/>
            <a:ext cx="69961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Ao final das etapas anteriores, a Defesa Civil fará a compilação de dados visando verificar qualitativamente a percepção de risco de desastres dos alunos. O Relatório Final será encaminhado para atualização das informações no escritório de projetos junto à Secretaria de Gestão e Planejamento (SEGEPLAN). O resultado será divulgado pela Secretaria de Comunicação da Serra.</a:t>
            </a:r>
            <a:endParaRPr lang="pt-BR" sz="2400" dirty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8388" y="2933700"/>
            <a:ext cx="10058400" cy="5613990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647393" y="2032000"/>
            <a:ext cx="1562407" cy="540000"/>
          </a:xfrm>
          <a:prstGeom prst="rect">
            <a:avLst/>
          </a:prstGeom>
          <a:solidFill>
            <a:srgbClr val="EF7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extBox 6"/>
          <p:cNvSpPr txBox="1"/>
          <p:nvPr/>
        </p:nvSpPr>
        <p:spPr>
          <a:xfrm>
            <a:off x="700039" y="2019300"/>
            <a:ext cx="1814561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b="0" i="0" u="none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Outubro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2451101" y="2032000"/>
            <a:ext cx="6788150" cy="540000"/>
          </a:xfrm>
          <a:prstGeom prst="rect">
            <a:avLst/>
          </a:prstGeom>
          <a:solidFill>
            <a:srgbClr val="D1C3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 para a Direita 14"/>
          <p:cNvSpPr/>
          <p:nvPr/>
        </p:nvSpPr>
        <p:spPr>
          <a:xfrm>
            <a:off x="2133600" y="2147593"/>
            <a:ext cx="381000" cy="303488"/>
          </a:xfrm>
          <a:prstGeom prst="rightArrow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TextBox 6"/>
          <p:cNvSpPr txBox="1"/>
          <p:nvPr/>
        </p:nvSpPr>
        <p:spPr>
          <a:xfrm>
            <a:off x="2649557" y="1993900"/>
            <a:ext cx="6361093" cy="4949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Avaliação final, relatório e publicação</a:t>
            </a:r>
            <a:endParaRPr lang="pt-BR" sz="2400" b="0" i="0" u="none" dirty="0" smtClean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78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00041" y="647700"/>
            <a:ext cx="16919924" cy="127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94"/>
              </a:lnSpc>
            </a:pPr>
            <a:r>
              <a:rPr lang="en-US" sz="66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Contextualização</a:t>
            </a:r>
            <a:endParaRPr lang="en-US" sz="66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838200" y="2857500"/>
            <a:ext cx="16781765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838200" y="3804741"/>
            <a:ext cx="16781765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11" name="Picture 2" descr="imag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041" y="3957141"/>
            <a:ext cx="8037994" cy="4578786"/>
          </a:xfrm>
          <a:prstGeom prst="rect">
            <a:avLst/>
          </a:prstGeom>
        </p:spPr>
      </p:pic>
      <p:sp>
        <p:nvSpPr>
          <p:cNvPr id="12" name="TextBox 4"/>
          <p:cNvSpPr txBox="1"/>
          <p:nvPr/>
        </p:nvSpPr>
        <p:spPr>
          <a:xfrm>
            <a:off x="609600" y="4268727"/>
            <a:ext cx="5885498" cy="492443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0" i="0" u="none" dirty="0" smtClean="0">
                <a:solidFill>
                  <a:srgbClr val="F26522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OS FUNDAMENTOS</a:t>
            </a:r>
            <a:endParaRPr sz="3200" b="0" i="0" u="none" dirty="0">
              <a:solidFill>
                <a:srgbClr val="F26522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sp>
        <p:nvSpPr>
          <p:cNvPr id="13" name="TextBox 5"/>
          <p:cNvSpPr txBox="1"/>
          <p:nvPr/>
        </p:nvSpPr>
        <p:spPr>
          <a:xfrm>
            <a:off x="979270" y="4938919"/>
            <a:ext cx="7555130" cy="33239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0" i="0" u="none" dirty="0" smtClean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Política Estadual de Mudanças Climáticas (PEMC);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Gestão de Riscos no currículo escolar;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Educação Ambiental na Educação Infantil, Ensino Fundamental e </a:t>
            </a:r>
            <a:r>
              <a:rPr lang="pt-BR" sz="2400" dirty="0" smtClean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EJA.</a:t>
            </a:r>
            <a:endParaRPr lang="pt-BR" sz="2400" dirty="0">
              <a:solidFill>
                <a:srgbClr val="334155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sz="2400" b="0" i="0" u="none" dirty="0">
              <a:solidFill>
                <a:srgbClr val="334155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pic>
        <p:nvPicPr>
          <p:cNvPr id="15" name="Picture 2" descr="imag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2600" y="3973603"/>
            <a:ext cx="8037994" cy="4578786"/>
          </a:xfrm>
          <a:prstGeom prst="rect">
            <a:avLst/>
          </a:prstGeom>
        </p:spPr>
      </p:pic>
      <p:sp>
        <p:nvSpPr>
          <p:cNvPr id="16" name="TextBox 4"/>
          <p:cNvSpPr txBox="1"/>
          <p:nvPr/>
        </p:nvSpPr>
        <p:spPr>
          <a:xfrm>
            <a:off x="9296400" y="4285189"/>
            <a:ext cx="5885498" cy="492443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0" i="0" u="none" dirty="0" smtClean="0">
                <a:solidFill>
                  <a:srgbClr val="F26522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OS OBJETIVOS</a:t>
            </a:r>
            <a:endParaRPr sz="3200" b="0" i="0" u="none" dirty="0">
              <a:solidFill>
                <a:srgbClr val="F26522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sp>
        <p:nvSpPr>
          <p:cNvPr id="17" name="TextBox 5"/>
          <p:cNvSpPr txBox="1"/>
          <p:nvPr/>
        </p:nvSpPr>
        <p:spPr>
          <a:xfrm>
            <a:off x="9651829" y="4955381"/>
            <a:ext cx="7555130" cy="22159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Fortalecer a resiliência;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0" i="0" u="none" dirty="0" smtClean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Ampliar e percepção de risco;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Promover a cultura de prevenção nas comunidades.</a:t>
            </a:r>
            <a:endParaRPr sz="2400" b="0" i="0" u="none" dirty="0">
              <a:solidFill>
                <a:srgbClr val="334155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sp>
        <p:nvSpPr>
          <p:cNvPr id="19" name="TextBox 5"/>
          <p:cNvSpPr txBox="1"/>
          <p:nvPr/>
        </p:nvSpPr>
        <p:spPr>
          <a:xfrm>
            <a:off x="737087" y="2488954"/>
            <a:ext cx="11770258" cy="12237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pt-BR" sz="2800" b="1" i="0" u="none" dirty="0" smtClean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MARCO NORMATIVO: Defesa Civil nas Escolas</a:t>
            </a:r>
          </a:p>
          <a:p>
            <a:pPr algn="just">
              <a:lnSpc>
                <a:spcPct val="150000"/>
              </a:lnSpc>
            </a:pPr>
            <a:r>
              <a:rPr lang="pt-BR" sz="2800" b="1" dirty="0" smtClean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Base legal: Portaria Conjunta SEDES/SEDU nº 001/2024 (20/12/2024)</a:t>
            </a:r>
            <a:endParaRPr lang="pt-BR" sz="2800" b="1" i="0" u="none" dirty="0" smtClean="0">
              <a:solidFill>
                <a:srgbClr val="334155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32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951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00041" y="647700"/>
            <a:ext cx="16919924" cy="121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94"/>
              </a:lnSpc>
            </a:pP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Lições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aprendidas</a:t>
            </a:r>
            <a:endParaRPr lang="en-US" sz="60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19" name="Picture 2" descr="imag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041" y="2552700"/>
            <a:ext cx="8037994" cy="5791200"/>
          </a:xfrm>
          <a:prstGeom prst="rect">
            <a:avLst/>
          </a:prstGeom>
        </p:spPr>
      </p:pic>
      <p:sp>
        <p:nvSpPr>
          <p:cNvPr id="20" name="TextBox 4"/>
          <p:cNvSpPr txBox="1"/>
          <p:nvPr/>
        </p:nvSpPr>
        <p:spPr>
          <a:xfrm>
            <a:off x="1582102" y="2933700"/>
            <a:ext cx="5885498" cy="492443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0" i="0" u="none" dirty="0" smtClean="0">
                <a:solidFill>
                  <a:srgbClr val="F26522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O Que Deu Certo</a:t>
            </a:r>
            <a:endParaRPr sz="3200" b="0" i="0" u="none" dirty="0">
              <a:solidFill>
                <a:srgbClr val="F26522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sp>
        <p:nvSpPr>
          <p:cNvPr id="21" name="TextBox 5"/>
          <p:cNvSpPr txBox="1"/>
          <p:nvPr/>
        </p:nvSpPr>
        <p:spPr>
          <a:xfrm>
            <a:off x="979270" y="3742372"/>
            <a:ext cx="7555130" cy="4372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pt-BR" sz="2400" dirty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Excelente recepção dos estudantes diante da demonstração prática dos equipamentos operacionais.</a:t>
            </a:r>
          </a:p>
          <a:p>
            <a:pPr algn="just">
              <a:lnSpc>
                <a:spcPct val="150000"/>
              </a:lnSpc>
            </a:pPr>
            <a:endParaRPr lang="pt-BR" sz="2400" b="0" i="0" u="none" dirty="0" smtClean="0">
              <a:solidFill>
                <a:srgbClr val="334155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  <a:p>
            <a:pPr algn="just">
              <a:lnSpc>
                <a:spcPct val="150000"/>
              </a:lnSpc>
            </a:pPr>
            <a:r>
              <a:rPr lang="pt-BR" sz="2400" dirty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Total sintonia entre a equipe técnica da Defesa Civil e os professores de Geografia e História para condução pedagógica das matérias.</a:t>
            </a:r>
          </a:p>
          <a:p>
            <a:pPr algn="just">
              <a:lnSpc>
                <a:spcPct val="150000"/>
              </a:lnSpc>
            </a:pPr>
            <a:endParaRPr sz="2400" b="0" i="0" u="none" dirty="0">
              <a:solidFill>
                <a:srgbClr val="334155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pic>
        <p:nvPicPr>
          <p:cNvPr id="23" name="Picture 2" descr="imag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2600" y="2569162"/>
            <a:ext cx="8037994" cy="5774738"/>
          </a:xfrm>
          <a:prstGeom prst="rect">
            <a:avLst/>
          </a:prstGeom>
        </p:spPr>
      </p:pic>
      <p:pic>
        <p:nvPicPr>
          <p:cNvPr id="24" name="Picture 10" descr="imag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11" y="2864286"/>
            <a:ext cx="556060" cy="556060"/>
          </a:xfrm>
          <a:prstGeom prst="rect">
            <a:avLst/>
          </a:prstGeom>
        </p:spPr>
      </p:pic>
      <p:pic>
        <p:nvPicPr>
          <p:cNvPr id="25" name="Picture 11" descr="image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9774" y="2977171"/>
            <a:ext cx="558000" cy="558000"/>
          </a:xfrm>
          <a:prstGeom prst="rect">
            <a:avLst/>
          </a:prstGeom>
        </p:spPr>
      </p:pic>
      <p:sp>
        <p:nvSpPr>
          <p:cNvPr id="26" name="TextBox 4"/>
          <p:cNvSpPr txBox="1"/>
          <p:nvPr/>
        </p:nvSpPr>
        <p:spPr>
          <a:xfrm>
            <a:off x="10345102" y="2933700"/>
            <a:ext cx="5885498" cy="492443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0" i="0" u="none" dirty="0" smtClean="0">
                <a:solidFill>
                  <a:srgbClr val="F26522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Desafios e Soluções</a:t>
            </a:r>
            <a:endParaRPr sz="3200" b="0" i="0" u="none" dirty="0">
              <a:solidFill>
                <a:srgbClr val="F26522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sp>
        <p:nvSpPr>
          <p:cNvPr id="27" name="TextBox 5"/>
          <p:cNvSpPr txBox="1"/>
          <p:nvPr/>
        </p:nvSpPr>
        <p:spPr>
          <a:xfrm>
            <a:off x="9729774" y="3759517"/>
            <a:ext cx="7491426" cy="44319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pt-BR" sz="2400" dirty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Desafio: Ajuste do </a:t>
            </a:r>
            <a:r>
              <a:rPr lang="pt-BR" sz="2400" dirty="0" smtClean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tempo e da abordagem utilizada nas palestras bem como adequação ao calendário escolar pré-existente.</a:t>
            </a:r>
            <a:endParaRPr lang="pt-BR" sz="2400" dirty="0">
              <a:solidFill>
                <a:srgbClr val="334155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  <a:p>
            <a:pPr algn="just">
              <a:lnSpc>
                <a:spcPct val="150000"/>
              </a:lnSpc>
            </a:pPr>
            <a:endParaRPr lang="pt-BR" sz="2400" b="0" i="0" u="none" dirty="0" smtClean="0">
              <a:solidFill>
                <a:srgbClr val="334155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  <a:p>
            <a:pPr algn="just">
              <a:lnSpc>
                <a:spcPct val="150000"/>
              </a:lnSpc>
            </a:pPr>
            <a:r>
              <a:rPr lang="pt-BR" sz="2400" dirty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Solução: Flexibilização dos horários com </a:t>
            </a:r>
            <a:r>
              <a:rPr lang="pt-BR" sz="2400" dirty="0" smtClean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palestras mais curtas, objetivas e recursos lúdicos de até 30 minutos em auditório e 15 minutos com atividades práticas externas.</a:t>
            </a:r>
            <a:endParaRPr lang="pt-BR" sz="2400" dirty="0">
              <a:solidFill>
                <a:srgbClr val="334155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1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951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00041" y="647700"/>
            <a:ext cx="16919924" cy="121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94"/>
              </a:lnSpc>
            </a:pP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Guia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Replicabilidade</a:t>
            </a:r>
            <a:endParaRPr lang="en-US" sz="60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11" name="Picture 6" descr="imag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2439373"/>
            <a:ext cx="509588" cy="736072"/>
          </a:xfrm>
          <a:prstGeom prst="rect">
            <a:avLst/>
          </a:prstGeom>
        </p:spPr>
      </p:pic>
      <p:pic>
        <p:nvPicPr>
          <p:cNvPr id="12" name="Picture 7" descr="imag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934" y="4064813"/>
            <a:ext cx="594519" cy="736071"/>
          </a:xfrm>
          <a:prstGeom prst="rect">
            <a:avLst/>
          </a:prstGeom>
        </p:spPr>
      </p:pic>
      <p:pic>
        <p:nvPicPr>
          <p:cNvPr id="13" name="Picture 8" descr="image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443" y="5663155"/>
            <a:ext cx="764382" cy="736072"/>
          </a:xfrm>
          <a:prstGeom prst="rect">
            <a:avLst/>
          </a:prstGeom>
        </p:spPr>
      </p:pic>
      <p:pic>
        <p:nvPicPr>
          <p:cNvPr id="14" name="Picture 9" descr="imag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754" y="7378907"/>
            <a:ext cx="679451" cy="736072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1905000" y="2400300"/>
            <a:ext cx="96012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>
                <a:latin typeface="+mj-lt"/>
                <a:ea typeface="Open Sans Bold" panose="020B0604020202020204" charset="0"/>
                <a:cs typeface="Open Sans Bold" panose="020B0604020202020204" charset="0"/>
              </a:rPr>
              <a:t>Marco Normativo Conjunto: </a:t>
            </a:r>
            <a:r>
              <a:rPr lang="pt-BR" sz="2800" dirty="0">
                <a:latin typeface="+mj-lt"/>
                <a:ea typeface="Open Sans Bold" panose="020B0604020202020204" charset="0"/>
                <a:cs typeface="Open Sans Bold" panose="020B0604020202020204" charset="0"/>
              </a:rPr>
              <a:t>Elaboração de Portaria Conjunta entre as Secretarias de Defesa Social e Educação para institucionalizar o projeto.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1905000" y="3960793"/>
            <a:ext cx="96012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>
                <a:latin typeface="+mj-lt"/>
                <a:ea typeface="Open Sans Bold" panose="020B0604020202020204" charset="0"/>
                <a:cs typeface="Open Sans Bold" panose="020B0604020202020204" charset="0"/>
              </a:rPr>
              <a:t>Padronização Didática: </a:t>
            </a:r>
            <a:r>
              <a:rPr lang="pt-BR" sz="2800" dirty="0">
                <a:latin typeface="+mj-lt"/>
                <a:ea typeface="Open Sans Bold" panose="020B0604020202020204" charset="0"/>
                <a:cs typeface="Open Sans Bold" panose="020B0604020202020204" charset="0"/>
              </a:rPr>
              <a:t>Desenvolvimento de lâminas didáticas editáveis para que os docentes conduzam os temas na matriz escolar.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1905001" y="5434905"/>
            <a:ext cx="9601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>
                <a:latin typeface="+mj-lt"/>
                <a:ea typeface="Open Sans Bold" panose="020B0604020202020204" charset="0"/>
                <a:cs typeface="Open Sans Bold" panose="020B0604020202020204" charset="0"/>
              </a:rPr>
              <a:t>Foco no Mapeamento de Risco (PMRR): </a:t>
            </a:r>
            <a:r>
              <a:rPr lang="pt-BR" sz="2800" dirty="0">
                <a:latin typeface="+mj-lt"/>
                <a:ea typeface="Open Sans Bold" panose="020B0604020202020204" charset="0"/>
                <a:cs typeface="Open Sans Bold" panose="020B0604020202020204" charset="0"/>
              </a:rPr>
              <a:t>Priorização de unidades de ensino situadas em comunidades com áreas classificadas como Risco Alto e Muito Alto.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1905000" y="7111305"/>
            <a:ext cx="96012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>
                <a:latin typeface="+mj-lt"/>
                <a:ea typeface="Open Sans Bold" panose="020B0604020202020204" charset="0"/>
                <a:cs typeface="Open Sans Bold" panose="020B0604020202020204" charset="0"/>
              </a:rPr>
              <a:t>Atividades Sensoriais: </a:t>
            </a:r>
            <a:r>
              <a:rPr lang="pt-BR" sz="2800" dirty="0">
                <a:latin typeface="+mj-lt"/>
                <a:ea typeface="Open Sans Bold" panose="020B0604020202020204" charset="0"/>
                <a:cs typeface="Open Sans Bold" panose="020B0604020202020204" charset="0"/>
              </a:rPr>
              <a:t>Uso de maquetes físicas de deslizamento e apresentação de equipamentos para maximizar a retenção da percepção de risco.</a:t>
            </a: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344" b="98828" l="781" r="50071">
                        <a14:foregroundMark x1="4403" y1="8724" x2="46378" y2="8724"/>
                        <a14:foregroundMark x1="47017" y1="6641" x2="47869" y2="25911"/>
                        <a14:foregroundMark x1="41832" y1="13411" x2="41832" y2="13411"/>
                        <a14:foregroundMark x1="26563" y1="14583" x2="26563" y2="14583"/>
                        <a14:foregroundMark x1="25355" y1="17057" x2="25355" y2="17057"/>
                        <a14:foregroundMark x1="18040" y1="16797" x2="18040" y2="16797"/>
                        <a14:foregroundMark x1="15980" y1="16146" x2="15980" y2="16146"/>
                        <a14:foregroundMark x1="4545" y1="13021" x2="3764" y2="26172"/>
                        <a14:foregroundMark x1="3906" y1="34245" x2="3125" y2="80729"/>
                        <a14:foregroundMark x1="3267" y1="85026" x2="3409" y2="91797"/>
                        <a14:foregroundMark x1="4688" y1="92969" x2="47230" y2="92969"/>
                        <a14:foregroundMark x1="47869" y1="88411" x2="48153" y2="30859"/>
                        <a14:foregroundMark x1="3551" y1="6380" x2="3551" y2="6380"/>
                        <a14:foregroundMark x1="17259" y1="14323" x2="17259" y2="14323"/>
                        <a14:foregroundMark x1="26989" y1="17057" x2="26989" y2="17057"/>
                        <a14:foregroundMark x1="33665" y1="73698" x2="33665" y2="73698"/>
                        <a14:foregroundMark x1="33665" y1="68490" x2="33665" y2="68490"/>
                        <a14:foregroundMark x1="31392" y1="60547" x2="31392" y2="60547"/>
                        <a14:foregroundMark x1="38281" y1="62630" x2="38281" y2="62630"/>
                        <a14:foregroundMark x1="8594" y1="70573" x2="8594" y2="70573"/>
                        <a14:foregroundMark x1="15270" y1="49479" x2="15270" y2="49479"/>
                        <a14:foregroundMark x1="23438" y1="33594" x2="23438" y2="33594"/>
                        <a14:foregroundMark x1="9943" y1="33333" x2="9943" y2="33333"/>
                        <a14:foregroundMark x1="34659" y1="35417" x2="34659" y2="35417"/>
                        <a14:foregroundMark x1="33168" y1="36068" x2="33168" y2="360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301" t="2664" r="49869" b="1820"/>
          <a:stretch/>
        </p:blipFill>
        <p:spPr>
          <a:xfrm>
            <a:off x="11633993" y="2476500"/>
            <a:ext cx="6187983" cy="6435502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2115800" y="3009900"/>
            <a:ext cx="762000" cy="609600"/>
          </a:xfrm>
          <a:prstGeom prst="rect">
            <a:avLst/>
          </a:prstGeom>
          <a:solidFill>
            <a:srgbClr val="F5F6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846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951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1952298" y="1409700"/>
            <a:ext cx="7453359" cy="27186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594"/>
              </a:lnSpc>
            </a:pPr>
            <a:r>
              <a:rPr lang="en-US" sz="96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Muito</a:t>
            </a:r>
            <a:r>
              <a:rPr lang="en-US" sz="96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Obrigado!</a:t>
            </a:r>
            <a:endParaRPr lang="en-US" sz="96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926868" y="4457700"/>
            <a:ext cx="10122131" cy="249670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600" b="1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“Defesa </a:t>
            </a:r>
            <a:r>
              <a:rPr lang="pt-BR" sz="3600" b="1" dirty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Civil e Educação juntas: fortalecendo a cultura de prevenção na rede municipal da Serra."</a:t>
            </a:r>
            <a:endParaRPr lang="pt-BR" sz="3600" dirty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935" l="293" r="100000">
                        <a14:foregroundMark x1="73828" y1="58789" x2="73828" y2="58789"/>
                        <a14:foregroundMark x1="79199" y1="58268" x2="79199" y2="58268"/>
                        <a14:foregroundMark x1="70215" y1="53516" x2="89844" y2="694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18876"/>
          <a:stretch/>
        </p:blipFill>
        <p:spPr>
          <a:xfrm>
            <a:off x="10058400" y="2171700"/>
            <a:ext cx="5715000" cy="695435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9200" y="7118021"/>
            <a:ext cx="1219200" cy="12192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3800" y="7118021"/>
            <a:ext cx="1114979" cy="111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0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00041" y="647700"/>
            <a:ext cx="16919924" cy="127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94"/>
              </a:lnSpc>
            </a:pPr>
            <a:r>
              <a:rPr lang="en-US" sz="66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Diagnóstico</a:t>
            </a:r>
            <a:r>
              <a:rPr lang="en-US" sz="66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 </a:t>
            </a:r>
            <a:r>
              <a:rPr lang="en-US" sz="66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Necessidade</a:t>
            </a:r>
            <a:endParaRPr lang="en-US" sz="66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838200" y="3804741"/>
            <a:ext cx="16781765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8" name="Picture 2" descr="imag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041" y="3957141"/>
            <a:ext cx="8037994" cy="4578786"/>
          </a:xfrm>
          <a:prstGeom prst="rect">
            <a:avLst/>
          </a:prstGeom>
        </p:spPr>
      </p:pic>
      <p:sp>
        <p:nvSpPr>
          <p:cNvPr id="10" name="TextBox 4"/>
          <p:cNvSpPr txBox="1"/>
          <p:nvPr/>
        </p:nvSpPr>
        <p:spPr>
          <a:xfrm>
            <a:off x="1582102" y="4268727"/>
            <a:ext cx="5885498" cy="492443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3200" b="0" i="0" u="none" dirty="0" err="1">
                <a:solidFill>
                  <a:srgbClr val="F26522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Cenário</a:t>
            </a:r>
            <a:r>
              <a:rPr sz="3200" b="0" i="0" u="none" dirty="0">
                <a:solidFill>
                  <a:srgbClr val="F26522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de </a:t>
            </a:r>
            <a:r>
              <a:rPr sz="3200" b="0" i="0" u="none" dirty="0" err="1">
                <a:solidFill>
                  <a:srgbClr val="F26522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Risco</a:t>
            </a:r>
            <a:r>
              <a:rPr sz="3200" b="0" i="0" u="none" dirty="0">
                <a:solidFill>
                  <a:srgbClr val="F26522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Local</a:t>
            </a:r>
          </a:p>
        </p:txBody>
      </p:sp>
      <p:sp>
        <p:nvSpPr>
          <p:cNvPr id="11" name="TextBox 5"/>
          <p:cNvSpPr txBox="1"/>
          <p:nvPr/>
        </p:nvSpPr>
        <p:spPr>
          <a:xfrm>
            <a:off x="979270" y="4938919"/>
            <a:ext cx="7555130" cy="36933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sz="2000" b="0" i="0" u="none" dirty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O </a:t>
            </a:r>
            <a:r>
              <a:rPr sz="2000" b="0" i="0" u="none" dirty="0" err="1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Município</a:t>
            </a:r>
            <a:r>
              <a:rPr sz="2000" b="0" i="0" u="none" dirty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da Serra </a:t>
            </a:r>
            <a:r>
              <a:rPr sz="2000" b="0" i="0" u="none" dirty="0" err="1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possui</a:t>
            </a:r>
            <a:r>
              <a:rPr sz="2000" b="0" i="0" u="none" dirty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</a:t>
            </a:r>
            <a:r>
              <a:rPr sz="2000" b="0" i="0" u="none" dirty="0" err="1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diversas</a:t>
            </a:r>
            <a:r>
              <a:rPr sz="2000" b="0" i="0" u="none" dirty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</a:t>
            </a:r>
            <a:r>
              <a:rPr sz="2000" b="0" i="0" u="none" dirty="0" err="1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áreas</a:t>
            </a:r>
            <a:r>
              <a:rPr sz="2000" b="0" i="0" u="none" dirty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</a:t>
            </a:r>
            <a:r>
              <a:rPr sz="2000" b="0" i="0" u="none" dirty="0" err="1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mapeadas</a:t>
            </a:r>
            <a:r>
              <a:rPr sz="2000" b="0" i="0" u="none" dirty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no PMRR/2025 </a:t>
            </a:r>
            <a:r>
              <a:rPr sz="2000" b="0" i="0" u="none" dirty="0" err="1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classificadas</a:t>
            </a:r>
            <a:r>
              <a:rPr sz="2000" b="0" i="0" u="none" dirty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</a:t>
            </a:r>
            <a:r>
              <a:rPr sz="2000" b="0" i="0" u="none" dirty="0" err="1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como</a:t>
            </a:r>
            <a:r>
              <a:rPr sz="2000" b="0" i="0" u="none" dirty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</a:t>
            </a:r>
            <a:r>
              <a:rPr sz="2000" b="0" i="0" u="none" dirty="0" err="1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Risco</a:t>
            </a:r>
            <a:r>
              <a:rPr sz="2000" b="0" i="0" u="none" dirty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Alto e </a:t>
            </a:r>
            <a:r>
              <a:rPr sz="2000" b="0" i="0" u="none" dirty="0" err="1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Muito</a:t>
            </a:r>
            <a:r>
              <a:rPr sz="2000" b="0" i="0" u="none" dirty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Alto para </a:t>
            </a:r>
            <a:r>
              <a:rPr sz="2000" b="0" i="0" u="none" dirty="0" err="1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escorregamentos</a:t>
            </a:r>
            <a:r>
              <a:rPr sz="2000" b="0" i="0" u="none" dirty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e </a:t>
            </a:r>
            <a:r>
              <a:rPr sz="2000" b="0" i="0" u="none" dirty="0" err="1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alagamentos</a:t>
            </a:r>
            <a:r>
              <a:rPr sz="2000" b="0" i="0" u="none" dirty="0" smtClean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.</a:t>
            </a:r>
            <a:endParaRPr lang="pt-BR" sz="2000" b="0" i="0" u="none" dirty="0" smtClean="0">
              <a:solidFill>
                <a:srgbClr val="334155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  <a:p>
            <a:pPr algn="just">
              <a:lnSpc>
                <a:spcPct val="150000"/>
              </a:lnSpc>
            </a:pPr>
            <a:endParaRPr lang="pt-BR" sz="2000" b="0" i="0" u="none" dirty="0" smtClean="0">
              <a:solidFill>
                <a:srgbClr val="334155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  <a:p>
            <a:pPr algn="just">
              <a:lnSpc>
                <a:spcPct val="150000"/>
              </a:lnSpc>
            </a:pPr>
            <a:r>
              <a:rPr lang="pt-BR" sz="2000" dirty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A falta de percepção continuada de risco nas comunidades expõe famílias a situações vulneráveis durante cenários de desastres severos.</a:t>
            </a:r>
          </a:p>
          <a:p>
            <a:pPr algn="just">
              <a:lnSpc>
                <a:spcPct val="150000"/>
              </a:lnSpc>
            </a:pPr>
            <a:endParaRPr sz="2000" b="0" i="0" u="none" dirty="0">
              <a:solidFill>
                <a:srgbClr val="334155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pic>
        <p:nvPicPr>
          <p:cNvPr id="13" name="Picture 10" descr="imag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270" y="4268727"/>
            <a:ext cx="479860" cy="479860"/>
          </a:xfrm>
          <a:prstGeom prst="rect">
            <a:avLst/>
          </a:prstGeom>
        </p:spPr>
      </p:pic>
      <p:pic>
        <p:nvPicPr>
          <p:cNvPr id="14" name="Picture 2" descr="imag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2600" y="3973603"/>
            <a:ext cx="8037994" cy="4578786"/>
          </a:xfrm>
          <a:prstGeom prst="rect">
            <a:avLst/>
          </a:prstGeom>
        </p:spPr>
      </p:pic>
      <p:sp>
        <p:nvSpPr>
          <p:cNvPr id="15" name="TextBox 4"/>
          <p:cNvSpPr txBox="1"/>
          <p:nvPr/>
        </p:nvSpPr>
        <p:spPr>
          <a:xfrm>
            <a:off x="10254661" y="4285189"/>
            <a:ext cx="5885498" cy="492443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0" i="0" u="none" dirty="0" smtClean="0">
                <a:solidFill>
                  <a:srgbClr val="F26522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A Resposta Estratégica</a:t>
            </a:r>
            <a:endParaRPr sz="3200" b="0" i="0" u="none" dirty="0">
              <a:solidFill>
                <a:srgbClr val="F26522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sp>
        <p:nvSpPr>
          <p:cNvPr id="16" name="TextBox 5"/>
          <p:cNvSpPr txBox="1"/>
          <p:nvPr/>
        </p:nvSpPr>
        <p:spPr>
          <a:xfrm>
            <a:off x="9651829" y="4955381"/>
            <a:ext cx="7555130" cy="36933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pt-BR" sz="2000" dirty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Implementação do projeto amparado na Portaria Conjunta nº 001/2024 (SEDES/SEDU) para inserir a prevenção no cotidiano da rede pública.</a:t>
            </a:r>
          </a:p>
          <a:p>
            <a:pPr algn="just">
              <a:lnSpc>
                <a:spcPct val="150000"/>
              </a:lnSpc>
            </a:pPr>
            <a:endParaRPr lang="pt-BR" sz="2000" b="0" i="0" u="none" dirty="0" smtClean="0">
              <a:solidFill>
                <a:srgbClr val="334155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  <a:p>
            <a:pPr algn="just">
              <a:lnSpc>
                <a:spcPct val="150000"/>
              </a:lnSpc>
            </a:pPr>
            <a:r>
              <a:rPr lang="pt-BR" sz="2000" dirty="0">
                <a:solidFill>
                  <a:srgbClr val="334155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Formação de alunos e docentes como agentes transformadores e multiplicadores da cultura de segurança e autoproteção comunitária.</a:t>
            </a:r>
          </a:p>
          <a:p>
            <a:pPr algn="just">
              <a:lnSpc>
                <a:spcPct val="150000"/>
              </a:lnSpc>
            </a:pPr>
            <a:endParaRPr sz="2000" b="0" i="0" u="none" dirty="0">
              <a:solidFill>
                <a:srgbClr val="334155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pic>
        <p:nvPicPr>
          <p:cNvPr id="18" name="Picture 11" descr="image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1829" y="4316541"/>
            <a:ext cx="478800" cy="4788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EFF2F7"/>
              </a:clrFrom>
              <a:clrTo>
                <a:srgbClr val="EFF2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2600" y="2086590"/>
            <a:ext cx="5857909" cy="190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43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cxnSp>
        <p:nvCxnSpPr>
          <p:cNvPr id="10" name="Conector reto 9"/>
          <p:cNvCxnSpPr>
            <a:stCxn id="5" idx="0"/>
          </p:cNvCxnSpPr>
          <p:nvPr/>
        </p:nvCxnSpPr>
        <p:spPr>
          <a:xfrm>
            <a:off x="2385513" y="5421760"/>
            <a:ext cx="0" cy="861750"/>
          </a:xfrm>
          <a:prstGeom prst="lin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00041" y="647700"/>
            <a:ext cx="16919924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94"/>
              </a:lnSpc>
            </a:pPr>
            <a:r>
              <a:rPr lang="en-US" sz="66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Escopo</a:t>
            </a:r>
            <a:r>
              <a:rPr lang="en-US" sz="66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66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Geral</a:t>
            </a:r>
            <a:r>
              <a:rPr lang="en-US" sz="66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</a:t>
            </a:r>
            <a:r>
              <a:rPr lang="en-US" sz="66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Projeto</a:t>
            </a:r>
            <a:endParaRPr lang="en-US" sz="66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cxnSp>
        <p:nvCxnSpPr>
          <p:cNvPr id="4" name="Conector reto 3"/>
          <p:cNvCxnSpPr/>
          <p:nvPr/>
        </p:nvCxnSpPr>
        <p:spPr>
          <a:xfrm>
            <a:off x="700041" y="5524500"/>
            <a:ext cx="16919924" cy="0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/>
          <p:cNvSpPr/>
          <p:nvPr/>
        </p:nvSpPr>
        <p:spPr>
          <a:xfrm>
            <a:off x="2271213" y="5421760"/>
            <a:ext cx="228600" cy="228600"/>
          </a:xfrm>
          <a:prstGeom prst="ellipse">
            <a:avLst/>
          </a:prstGeom>
          <a:solidFill>
            <a:srgbClr val="EF76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700041" y="6057900"/>
            <a:ext cx="3429000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0F2B48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Formação inicial dos professores com pesquisa de adesão ao Projeto</a:t>
            </a:r>
          </a:p>
        </p:txBody>
      </p:sp>
      <p:cxnSp>
        <p:nvCxnSpPr>
          <p:cNvPr id="12" name="Conector reto 11"/>
          <p:cNvCxnSpPr/>
          <p:nvPr/>
        </p:nvCxnSpPr>
        <p:spPr>
          <a:xfrm>
            <a:off x="4614636" y="4610100"/>
            <a:ext cx="0" cy="861750"/>
          </a:xfrm>
          <a:prstGeom prst="lin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ipse 12"/>
          <p:cNvSpPr/>
          <p:nvPr/>
        </p:nvSpPr>
        <p:spPr>
          <a:xfrm>
            <a:off x="4500336" y="5421760"/>
            <a:ext cx="228600" cy="228600"/>
          </a:xfrm>
          <a:prstGeom prst="ellipse">
            <a:avLst/>
          </a:prstGeom>
          <a:solidFill>
            <a:srgbClr val="EF76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3438072" y="4011305"/>
            <a:ext cx="235312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rgbClr val="0F2B48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Seleção das </a:t>
            </a:r>
          </a:p>
          <a:p>
            <a:pPr algn="ctr"/>
            <a:r>
              <a:rPr lang="pt-BR" sz="2400" dirty="0" smtClean="0">
                <a:solidFill>
                  <a:srgbClr val="0F2B48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Escolas</a:t>
            </a:r>
            <a:endParaRPr lang="pt-BR" sz="2400" dirty="0">
              <a:solidFill>
                <a:srgbClr val="0F2B48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cxnSp>
        <p:nvCxnSpPr>
          <p:cNvPr id="16" name="Conector reto 15"/>
          <p:cNvCxnSpPr>
            <a:stCxn id="17" idx="0"/>
          </p:cNvCxnSpPr>
          <p:nvPr/>
        </p:nvCxnSpPr>
        <p:spPr>
          <a:xfrm>
            <a:off x="8839200" y="5421760"/>
            <a:ext cx="0" cy="861750"/>
          </a:xfrm>
          <a:prstGeom prst="lin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ipse 16"/>
          <p:cNvSpPr/>
          <p:nvPr/>
        </p:nvSpPr>
        <p:spPr>
          <a:xfrm>
            <a:off x="8724900" y="5421760"/>
            <a:ext cx="228600" cy="228600"/>
          </a:xfrm>
          <a:prstGeom prst="ellipse">
            <a:avLst/>
          </a:prstGeom>
          <a:solidFill>
            <a:srgbClr val="EF76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6274898" y="6057900"/>
            <a:ext cx="5155102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0F2B48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Desenvolvimento do projeto com palestras nas escolas</a:t>
            </a:r>
            <a:endParaRPr lang="pt-BR" sz="2800" dirty="0">
              <a:solidFill>
                <a:srgbClr val="0F2B48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cxnSp>
        <p:nvCxnSpPr>
          <p:cNvPr id="18" name="Conector reto 17"/>
          <p:cNvCxnSpPr/>
          <p:nvPr/>
        </p:nvCxnSpPr>
        <p:spPr>
          <a:xfrm>
            <a:off x="15564570" y="4610100"/>
            <a:ext cx="0" cy="861750"/>
          </a:xfrm>
          <a:prstGeom prst="lin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lipse 18"/>
          <p:cNvSpPr/>
          <p:nvPr/>
        </p:nvSpPr>
        <p:spPr>
          <a:xfrm>
            <a:off x="15450270" y="5421760"/>
            <a:ext cx="228600" cy="228600"/>
          </a:xfrm>
          <a:prstGeom prst="ellipse">
            <a:avLst/>
          </a:prstGeom>
          <a:solidFill>
            <a:srgbClr val="EF76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/>
          <p:cNvSpPr txBox="1"/>
          <p:nvPr/>
        </p:nvSpPr>
        <p:spPr>
          <a:xfrm>
            <a:off x="13968683" y="3788131"/>
            <a:ext cx="3191774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rgbClr val="0F2B48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Compilação de dados e elaboração do Relatório Final</a:t>
            </a:r>
            <a:endParaRPr lang="pt-BR" sz="2400" dirty="0">
              <a:solidFill>
                <a:srgbClr val="0F2B48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81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647393" y="2032000"/>
            <a:ext cx="1029007" cy="540000"/>
          </a:xfrm>
          <a:prstGeom prst="rect">
            <a:avLst/>
          </a:prstGeom>
          <a:solidFill>
            <a:srgbClr val="EF7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00041" y="647700"/>
            <a:ext cx="16919924" cy="121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94"/>
              </a:lnSpc>
            </a:pP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Defesa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Civil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Escolas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- 2026</a:t>
            </a:r>
            <a:endParaRPr lang="en-US" sz="60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20" name="TextBox 6"/>
          <p:cNvSpPr txBox="1"/>
          <p:nvPr/>
        </p:nvSpPr>
        <p:spPr>
          <a:xfrm>
            <a:off x="700040" y="2019300"/>
            <a:ext cx="976360" cy="4949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b="0" i="0" u="none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Abril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3640" y="3011212"/>
            <a:ext cx="7794189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1424" y="3011212"/>
            <a:ext cx="4187176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etângulo 9"/>
          <p:cNvSpPr/>
          <p:nvPr/>
        </p:nvSpPr>
        <p:spPr>
          <a:xfrm>
            <a:off x="1935143" y="2032000"/>
            <a:ext cx="7894657" cy="540000"/>
          </a:xfrm>
          <a:prstGeom prst="rect">
            <a:avLst/>
          </a:prstGeom>
          <a:solidFill>
            <a:srgbClr val="D1C3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eta para a Direita 2"/>
          <p:cNvSpPr/>
          <p:nvPr/>
        </p:nvSpPr>
        <p:spPr>
          <a:xfrm>
            <a:off x="1617643" y="2147593"/>
            <a:ext cx="381000" cy="303488"/>
          </a:xfrm>
          <a:prstGeom prst="rightArrow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6"/>
          <p:cNvSpPr txBox="1"/>
          <p:nvPr/>
        </p:nvSpPr>
        <p:spPr>
          <a:xfrm>
            <a:off x="1946262" y="1993900"/>
            <a:ext cx="8112138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dirty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</a:t>
            </a:r>
            <a:r>
              <a:rPr lang="pt-BR" sz="2400" b="0" i="0" u="none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Formação dos professores de Geografia e História</a:t>
            </a:r>
          </a:p>
        </p:txBody>
      </p:sp>
    </p:spTree>
    <p:extLst>
      <p:ext uri="{BB962C8B-B14F-4D97-AF65-F5344CB8AC3E}">
        <p14:creationId xmlns:p14="http://schemas.microsoft.com/office/powerpoint/2010/main" val="274658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00041" y="647700"/>
            <a:ext cx="16919924" cy="121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94"/>
              </a:lnSpc>
            </a:pP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Defesa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Civil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Escolas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- 2026</a:t>
            </a:r>
            <a:endParaRPr lang="en-US" sz="60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1024" y="3011212"/>
            <a:ext cx="4187176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1624" y="3011212"/>
            <a:ext cx="4187176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tângulo 10"/>
          <p:cNvSpPr/>
          <p:nvPr/>
        </p:nvSpPr>
        <p:spPr>
          <a:xfrm>
            <a:off x="647393" y="2032000"/>
            <a:ext cx="1029007" cy="540000"/>
          </a:xfrm>
          <a:prstGeom prst="rect">
            <a:avLst/>
          </a:prstGeom>
          <a:solidFill>
            <a:srgbClr val="EF7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extBox 6"/>
          <p:cNvSpPr txBox="1"/>
          <p:nvPr/>
        </p:nvSpPr>
        <p:spPr>
          <a:xfrm>
            <a:off x="700040" y="2019300"/>
            <a:ext cx="976360" cy="4949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b="0" i="0" u="none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Abril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1935143" y="2032000"/>
            <a:ext cx="7894657" cy="540000"/>
          </a:xfrm>
          <a:prstGeom prst="rect">
            <a:avLst/>
          </a:prstGeom>
          <a:solidFill>
            <a:srgbClr val="D1C3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 para a Direita 15"/>
          <p:cNvSpPr/>
          <p:nvPr/>
        </p:nvSpPr>
        <p:spPr>
          <a:xfrm>
            <a:off x="1617643" y="2147593"/>
            <a:ext cx="381000" cy="303488"/>
          </a:xfrm>
          <a:prstGeom prst="rightArrow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TextBox 6"/>
          <p:cNvSpPr txBox="1"/>
          <p:nvPr/>
        </p:nvSpPr>
        <p:spPr>
          <a:xfrm>
            <a:off x="1946262" y="1993900"/>
            <a:ext cx="8112138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dirty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</a:t>
            </a:r>
            <a:r>
              <a:rPr lang="pt-BR" sz="2400" b="0" i="0" u="none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Formação dos professores de Geografia e História</a:t>
            </a:r>
          </a:p>
        </p:txBody>
      </p:sp>
    </p:spTree>
    <p:extLst>
      <p:ext uri="{BB962C8B-B14F-4D97-AF65-F5344CB8AC3E}">
        <p14:creationId xmlns:p14="http://schemas.microsoft.com/office/powerpoint/2010/main" val="324984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0400" y="2998512"/>
            <a:ext cx="11534246" cy="55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00041" y="647700"/>
            <a:ext cx="16919924" cy="121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94"/>
              </a:lnSpc>
            </a:pP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Defesa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Civil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Escolas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- 2026</a:t>
            </a:r>
            <a:endParaRPr lang="en-US" sz="60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647393" y="2032000"/>
            <a:ext cx="1029007" cy="540000"/>
          </a:xfrm>
          <a:prstGeom prst="rect">
            <a:avLst/>
          </a:prstGeom>
          <a:solidFill>
            <a:srgbClr val="EF7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extBox 6"/>
          <p:cNvSpPr txBox="1"/>
          <p:nvPr/>
        </p:nvSpPr>
        <p:spPr>
          <a:xfrm>
            <a:off x="700040" y="2019300"/>
            <a:ext cx="976360" cy="4949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b="0" i="0" u="none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Abril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1935143" y="2032000"/>
            <a:ext cx="7894657" cy="540000"/>
          </a:xfrm>
          <a:prstGeom prst="rect">
            <a:avLst/>
          </a:prstGeom>
          <a:solidFill>
            <a:srgbClr val="D1C3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 para a Direita 11"/>
          <p:cNvSpPr/>
          <p:nvPr/>
        </p:nvSpPr>
        <p:spPr>
          <a:xfrm>
            <a:off x="1617643" y="2147593"/>
            <a:ext cx="381000" cy="303488"/>
          </a:xfrm>
          <a:prstGeom prst="rightArrow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extBox 6"/>
          <p:cNvSpPr txBox="1"/>
          <p:nvPr/>
        </p:nvSpPr>
        <p:spPr>
          <a:xfrm>
            <a:off x="1946262" y="1993900"/>
            <a:ext cx="8112138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dirty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</a:t>
            </a:r>
            <a:r>
              <a:rPr lang="pt-BR" sz="2400" b="0" i="0" u="none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Formação dos professores de Geografia e História</a:t>
            </a:r>
          </a:p>
        </p:txBody>
      </p:sp>
    </p:spTree>
    <p:extLst>
      <p:ext uri="{BB962C8B-B14F-4D97-AF65-F5344CB8AC3E}">
        <p14:creationId xmlns:p14="http://schemas.microsoft.com/office/powerpoint/2010/main" val="394697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00041" y="647700"/>
            <a:ext cx="16919924" cy="121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94"/>
              </a:lnSpc>
            </a:pP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Defesa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Civil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Escolas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- 2026</a:t>
            </a:r>
            <a:endParaRPr lang="en-US" sz="60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2758519"/>
            <a:ext cx="15263320" cy="535678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182" b="96250" l="31818" r="65404">
                        <a14:backgroundMark x1="47896" y1="33409" x2="47896" y2="33409"/>
                        <a14:backgroundMark x1="47643" y1="33864" x2="46296" y2="34432"/>
                        <a14:backgroundMark x1="45960" y1="33977" x2="44865" y2="32500"/>
                      </a14:backgroundRemoval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1685" t="8605" r="34394" b="3791"/>
          <a:stretch/>
        </p:blipFill>
        <p:spPr>
          <a:xfrm>
            <a:off x="15383731" y="4319384"/>
            <a:ext cx="2197578" cy="4204066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647393" y="2032000"/>
            <a:ext cx="1029007" cy="540000"/>
          </a:xfrm>
          <a:prstGeom prst="rect">
            <a:avLst/>
          </a:prstGeom>
          <a:solidFill>
            <a:srgbClr val="EF7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extBox 6"/>
          <p:cNvSpPr txBox="1"/>
          <p:nvPr/>
        </p:nvSpPr>
        <p:spPr>
          <a:xfrm>
            <a:off x="700040" y="2019300"/>
            <a:ext cx="976360" cy="4949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b="0" i="0" u="none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Abril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1935143" y="2032000"/>
            <a:ext cx="7894657" cy="540000"/>
          </a:xfrm>
          <a:prstGeom prst="rect">
            <a:avLst/>
          </a:prstGeom>
          <a:solidFill>
            <a:srgbClr val="D1C3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a Direita 13"/>
          <p:cNvSpPr/>
          <p:nvPr/>
        </p:nvSpPr>
        <p:spPr>
          <a:xfrm>
            <a:off x="1617643" y="2147593"/>
            <a:ext cx="381000" cy="303488"/>
          </a:xfrm>
          <a:prstGeom prst="rightArrow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extBox 6"/>
          <p:cNvSpPr txBox="1"/>
          <p:nvPr/>
        </p:nvSpPr>
        <p:spPr>
          <a:xfrm>
            <a:off x="2133600" y="1993900"/>
            <a:ext cx="8112138" cy="4949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Seleção das escolas e organização do calendário</a:t>
            </a:r>
            <a:endParaRPr lang="pt-BR" sz="2400" b="0" i="0" u="none" dirty="0" smtClean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045852" y="4233441"/>
            <a:ext cx="838200" cy="2145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5105400" y="5081384"/>
            <a:ext cx="838200" cy="2145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5086350" y="5848350"/>
            <a:ext cx="838200" cy="2145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5105400" y="6624434"/>
            <a:ext cx="838200" cy="2145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5086350" y="7429500"/>
            <a:ext cx="838200" cy="2145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/>
          <p:cNvSpPr/>
          <p:nvPr/>
        </p:nvSpPr>
        <p:spPr>
          <a:xfrm>
            <a:off x="10421286" y="4404891"/>
            <a:ext cx="838200" cy="2145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12083359" y="5085725"/>
            <a:ext cx="838200" cy="2145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12039600" y="5862434"/>
            <a:ext cx="838200" cy="2145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/>
          <p:cNvSpPr/>
          <p:nvPr/>
        </p:nvSpPr>
        <p:spPr>
          <a:xfrm>
            <a:off x="12083359" y="6645051"/>
            <a:ext cx="838200" cy="2145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/>
          <p:cNvSpPr/>
          <p:nvPr/>
        </p:nvSpPr>
        <p:spPr>
          <a:xfrm>
            <a:off x="12039600" y="7408618"/>
            <a:ext cx="838200" cy="2145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02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951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5291" y="19514"/>
            <a:ext cx="5059340" cy="2330855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00041" y="647700"/>
            <a:ext cx="16919924" cy="121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94"/>
              </a:lnSpc>
            </a:pP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Defesa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Civil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6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Escolas</a:t>
            </a:r>
            <a:r>
              <a:rPr lang="en-US" sz="60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- 2026</a:t>
            </a:r>
            <a:endParaRPr lang="en-US" sz="60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76466" y="2745967"/>
            <a:ext cx="13487400" cy="4465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Plano de Ação do Projeto em cada escola selecionada</a:t>
            </a:r>
          </a:p>
          <a:p>
            <a:pPr>
              <a:lnSpc>
                <a:spcPct val="150000"/>
              </a:lnSpc>
            </a:pPr>
            <a:endParaRPr lang="pt-BR" sz="2400" dirty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Reunião preliminar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Envio do link com a pesquisa de percepção de risco (</a:t>
            </a:r>
            <a:r>
              <a:rPr lang="pt-BR" sz="2400" dirty="0" err="1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pré</a:t>
            </a:r>
            <a:r>
              <a:rPr lang="pt-BR" sz="24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Realização de Palestra pelos técnicos da Defesa Civil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Acompanhamento e orientação das atividades desenvolvidas </a:t>
            </a:r>
          </a:p>
          <a:p>
            <a:pPr lvl="1">
              <a:lnSpc>
                <a:spcPct val="150000"/>
              </a:lnSpc>
            </a:pPr>
            <a:r>
              <a:rPr lang="pt-BR" sz="24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pelos professores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Envio do link com a pesquisa  de percepção de risco (pós)</a:t>
            </a:r>
            <a:endParaRPr lang="pt-BR" sz="2400" dirty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cxnSp>
        <p:nvCxnSpPr>
          <p:cNvPr id="11" name="Conector reto 10"/>
          <p:cNvCxnSpPr/>
          <p:nvPr/>
        </p:nvCxnSpPr>
        <p:spPr>
          <a:xfrm flipH="1" flipV="1">
            <a:off x="3133972" y="4371629"/>
            <a:ext cx="11332369" cy="11776"/>
          </a:xfrm>
          <a:prstGeom prst="lin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73416" y="2978554"/>
            <a:ext cx="3608445" cy="513634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2" name="Conector reto 11"/>
          <p:cNvCxnSpPr/>
          <p:nvPr/>
        </p:nvCxnSpPr>
        <p:spPr>
          <a:xfrm flipH="1" flipV="1">
            <a:off x="6096001" y="5005702"/>
            <a:ext cx="5666184" cy="5888"/>
          </a:xfrm>
          <a:prstGeom prst="lin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2230" y="4481186"/>
            <a:ext cx="3216411" cy="46064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tângulo 12"/>
          <p:cNvSpPr/>
          <p:nvPr/>
        </p:nvSpPr>
        <p:spPr>
          <a:xfrm>
            <a:off x="647393" y="2032000"/>
            <a:ext cx="2837124" cy="540000"/>
          </a:xfrm>
          <a:prstGeom prst="rect">
            <a:avLst/>
          </a:prstGeom>
          <a:solidFill>
            <a:srgbClr val="EF7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extBox 6"/>
          <p:cNvSpPr txBox="1"/>
          <p:nvPr/>
        </p:nvSpPr>
        <p:spPr>
          <a:xfrm>
            <a:off x="700039" y="2019300"/>
            <a:ext cx="2810251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b="0" i="0" u="none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 Abril a Setembro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3727451" y="2032000"/>
            <a:ext cx="6788150" cy="540000"/>
          </a:xfrm>
          <a:prstGeom prst="rect">
            <a:avLst/>
          </a:prstGeom>
          <a:solidFill>
            <a:srgbClr val="D1C3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 para a Direita 15"/>
          <p:cNvSpPr/>
          <p:nvPr/>
        </p:nvSpPr>
        <p:spPr>
          <a:xfrm>
            <a:off x="3409950" y="2147593"/>
            <a:ext cx="381000" cy="303488"/>
          </a:xfrm>
          <a:prstGeom prst="rightArrow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TextBox 6"/>
          <p:cNvSpPr txBox="1"/>
          <p:nvPr/>
        </p:nvSpPr>
        <p:spPr>
          <a:xfrm>
            <a:off x="3925907" y="1993900"/>
            <a:ext cx="6361093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4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Desenvolvimento do projeto nas escolas</a:t>
            </a:r>
            <a:endParaRPr lang="pt-BR" sz="2400" b="0" i="0" u="none" dirty="0" smtClean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45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2810</TotalTime>
  <Words>763</Words>
  <Application>Microsoft Office PowerPoint</Application>
  <PresentationFormat>Personalizar</PresentationFormat>
  <Paragraphs>104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6" baseType="lpstr">
      <vt:lpstr>Calibri</vt:lpstr>
      <vt:lpstr>Arial</vt:lpstr>
      <vt:lpstr>Open Sans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Inserir um título</dc:title>
  <dc:creator>IVAN CARLOS ABREU LORETO</dc:creator>
  <cp:lastModifiedBy>Leandro Ribeiro Almeida</cp:lastModifiedBy>
  <cp:revision>45</cp:revision>
  <dcterms:created xsi:type="dcterms:W3CDTF">2006-08-16T00:00:00Z</dcterms:created>
  <dcterms:modified xsi:type="dcterms:W3CDTF">2026-08-07T13:02:18Z</dcterms:modified>
  <dc:identifier>DAHQI1idPa4</dc:identifier>
</cp:coreProperties>
</file>