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693400"/>
  <p:notesSz cx="182880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894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576" y="21334"/>
            <a:ext cx="18251424" cy="1026566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066776" y="0"/>
            <a:ext cx="5221223" cy="347776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49550" y="2888437"/>
            <a:ext cx="13788898" cy="23107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8288000" cy="102869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7425" y="395172"/>
            <a:ext cx="9344863" cy="17298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7425" y="2733802"/>
            <a:ext cx="16913148" cy="2708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726304" y="3259658"/>
            <a:ext cx="8836025" cy="8197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200" spc="-660" dirty="0"/>
              <a:t>DEFESA</a:t>
            </a:r>
            <a:r>
              <a:rPr sz="5200" spc="-425" dirty="0"/>
              <a:t> </a:t>
            </a:r>
            <a:r>
              <a:rPr sz="5200" spc="-535" dirty="0"/>
              <a:t>CIVIL</a:t>
            </a:r>
            <a:r>
              <a:rPr sz="5200" spc="-395" dirty="0"/>
              <a:t> </a:t>
            </a:r>
            <a:r>
              <a:rPr sz="5200" spc="-490" dirty="0"/>
              <a:t>NAS</a:t>
            </a:r>
            <a:r>
              <a:rPr sz="5200" spc="-385" dirty="0"/>
              <a:t> </a:t>
            </a:r>
            <a:r>
              <a:rPr sz="5200" spc="-680" dirty="0"/>
              <a:t>ESCOLAS</a:t>
            </a:r>
            <a:endParaRPr sz="5200"/>
          </a:p>
        </p:txBody>
      </p:sp>
      <p:sp>
        <p:nvSpPr>
          <p:cNvPr id="7" name="object 7"/>
          <p:cNvSpPr txBox="1"/>
          <p:nvPr/>
        </p:nvSpPr>
        <p:spPr>
          <a:xfrm>
            <a:off x="621588" y="4696355"/>
            <a:ext cx="17045940" cy="365506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19"/>
              </a:spcBef>
            </a:pPr>
            <a:r>
              <a:rPr sz="3400" spc="-365" dirty="0">
                <a:latin typeface="Arial Black"/>
                <a:cs typeface="Arial Black"/>
              </a:rPr>
              <a:t>EDUCAÇÃO</a:t>
            </a:r>
            <a:r>
              <a:rPr sz="3400" spc="-275" dirty="0">
                <a:latin typeface="Arial Black"/>
                <a:cs typeface="Arial Black"/>
              </a:rPr>
              <a:t> </a:t>
            </a:r>
            <a:r>
              <a:rPr sz="3400" spc="-565" dirty="0">
                <a:latin typeface="Arial Black"/>
                <a:cs typeface="Arial Black"/>
              </a:rPr>
              <a:t>E</a:t>
            </a:r>
            <a:r>
              <a:rPr sz="3400" spc="-250" dirty="0">
                <a:latin typeface="Arial Black"/>
                <a:cs typeface="Arial Black"/>
              </a:rPr>
              <a:t> </a:t>
            </a:r>
            <a:r>
              <a:rPr sz="3400" spc="-380" dirty="0">
                <a:latin typeface="Arial Black"/>
                <a:cs typeface="Arial Black"/>
              </a:rPr>
              <a:t>PROTEÇÃO</a:t>
            </a:r>
            <a:r>
              <a:rPr sz="3400" spc="-290" dirty="0">
                <a:latin typeface="Arial Black"/>
                <a:cs typeface="Arial Black"/>
              </a:rPr>
              <a:t> </a:t>
            </a:r>
            <a:r>
              <a:rPr sz="3400" spc="-355" dirty="0">
                <a:latin typeface="Arial Black"/>
                <a:cs typeface="Arial Black"/>
              </a:rPr>
              <a:t>CIVIL</a:t>
            </a:r>
            <a:endParaRPr sz="3400">
              <a:latin typeface="Arial Black"/>
              <a:cs typeface="Arial Black"/>
            </a:endParaRPr>
          </a:p>
          <a:p>
            <a:pPr marL="5321300" marR="5314950" indent="-1270" algn="ctr">
              <a:lnSpc>
                <a:spcPct val="117700"/>
              </a:lnSpc>
              <a:spcBef>
                <a:spcPts val="5"/>
              </a:spcBef>
            </a:pPr>
            <a:r>
              <a:rPr sz="3400" spc="-185" dirty="0">
                <a:latin typeface="Arial Black"/>
                <a:cs typeface="Arial Black"/>
              </a:rPr>
              <a:t>Leonardo</a:t>
            </a:r>
            <a:r>
              <a:rPr sz="3400" spc="-229" dirty="0">
                <a:latin typeface="Arial Black"/>
                <a:cs typeface="Arial Black"/>
              </a:rPr>
              <a:t> </a:t>
            </a:r>
            <a:r>
              <a:rPr sz="3400" spc="-180" dirty="0">
                <a:latin typeface="Arial Black"/>
                <a:cs typeface="Arial Black"/>
              </a:rPr>
              <a:t>Ferreira</a:t>
            </a:r>
            <a:r>
              <a:rPr sz="3400" spc="-220" dirty="0">
                <a:latin typeface="Arial Black"/>
                <a:cs typeface="Arial Black"/>
              </a:rPr>
              <a:t> </a:t>
            </a:r>
            <a:r>
              <a:rPr sz="3400" spc="-165" dirty="0">
                <a:latin typeface="Arial Black"/>
                <a:cs typeface="Arial Black"/>
              </a:rPr>
              <a:t>da</a:t>
            </a:r>
            <a:r>
              <a:rPr sz="3400" spc="-220" dirty="0">
                <a:latin typeface="Arial Black"/>
                <a:cs typeface="Arial Black"/>
              </a:rPr>
              <a:t> </a:t>
            </a:r>
            <a:r>
              <a:rPr sz="3400" spc="-10" dirty="0">
                <a:latin typeface="Arial Black"/>
                <a:cs typeface="Arial Black"/>
              </a:rPr>
              <a:t>Silva </a:t>
            </a:r>
            <a:r>
              <a:rPr sz="3400" spc="-220" dirty="0">
                <a:latin typeface="Arial Black"/>
                <a:cs typeface="Arial Black"/>
              </a:rPr>
              <a:t>Defesa</a:t>
            </a:r>
            <a:r>
              <a:rPr sz="3400" spc="-270" dirty="0">
                <a:latin typeface="Arial Black"/>
                <a:cs typeface="Arial Black"/>
              </a:rPr>
              <a:t> </a:t>
            </a:r>
            <a:r>
              <a:rPr sz="3400" spc="-200" dirty="0">
                <a:latin typeface="Arial Black"/>
                <a:cs typeface="Arial Black"/>
              </a:rPr>
              <a:t>Civil</a:t>
            </a:r>
            <a:r>
              <a:rPr sz="3400" spc="-240" dirty="0">
                <a:latin typeface="Arial Black"/>
                <a:cs typeface="Arial Black"/>
              </a:rPr>
              <a:t> </a:t>
            </a:r>
            <a:r>
              <a:rPr sz="3400" spc="-155" dirty="0">
                <a:latin typeface="Arial Black"/>
                <a:cs typeface="Arial Black"/>
              </a:rPr>
              <a:t>Mimoso</a:t>
            </a:r>
            <a:r>
              <a:rPr sz="3400" spc="-265" dirty="0">
                <a:latin typeface="Arial Black"/>
                <a:cs typeface="Arial Black"/>
              </a:rPr>
              <a:t> </a:t>
            </a:r>
            <a:r>
              <a:rPr sz="3400" spc="-140" dirty="0">
                <a:latin typeface="Arial Black"/>
                <a:cs typeface="Arial Black"/>
              </a:rPr>
              <a:t>do</a:t>
            </a:r>
            <a:r>
              <a:rPr sz="3400" spc="-240" dirty="0">
                <a:latin typeface="Arial Black"/>
                <a:cs typeface="Arial Black"/>
              </a:rPr>
              <a:t> </a:t>
            </a:r>
            <a:r>
              <a:rPr sz="3400" spc="-204" dirty="0">
                <a:latin typeface="Arial Black"/>
                <a:cs typeface="Arial Black"/>
              </a:rPr>
              <a:t>Sul/ES</a:t>
            </a:r>
            <a:endParaRPr sz="34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4450"/>
              </a:spcBef>
            </a:pPr>
            <a:endParaRPr sz="34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</a:pPr>
            <a:r>
              <a:rPr sz="4100" spc="-229" dirty="0">
                <a:latin typeface="Arial Black"/>
                <a:cs typeface="Arial Black"/>
              </a:rPr>
              <a:t>1º</a:t>
            </a:r>
            <a:r>
              <a:rPr sz="4100" spc="-305" dirty="0">
                <a:latin typeface="Arial Black"/>
                <a:cs typeface="Arial Black"/>
              </a:rPr>
              <a:t> </a:t>
            </a:r>
            <a:r>
              <a:rPr sz="4100" spc="-215" dirty="0">
                <a:latin typeface="Arial Black"/>
                <a:cs typeface="Arial Black"/>
              </a:rPr>
              <a:t>Seminário</a:t>
            </a:r>
            <a:r>
              <a:rPr sz="4100" spc="-290" dirty="0">
                <a:latin typeface="Arial Black"/>
                <a:cs typeface="Arial Black"/>
              </a:rPr>
              <a:t> </a:t>
            </a:r>
            <a:r>
              <a:rPr sz="4100" spc="-270" dirty="0">
                <a:latin typeface="Arial Black"/>
                <a:cs typeface="Arial Black"/>
              </a:rPr>
              <a:t>Estadual</a:t>
            </a:r>
            <a:r>
              <a:rPr sz="4100" spc="-295" dirty="0">
                <a:latin typeface="Arial Black"/>
                <a:cs typeface="Arial Black"/>
              </a:rPr>
              <a:t> </a:t>
            </a:r>
            <a:r>
              <a:rPr sz="4100" spc="-254" dirty="0">
                <a:latin typeface="Arial Black"/>
                <a:cs typeface="Arial Black"/>
              </a:rPr>
              <a:t>de</a:t>
            </a:r>
            <a:r>
              <a:rPr sz="4100" spc="-285" dirty="0">
                <a:latin typeface="Arial Black"/>
                <a:cs typeface="Arial Black"/>
              </a:rPr>
              <a:t> </a:t>
            </a:r>
            <a:r>
              <a:rPr sz="4100" spc="-370" dirty="0">
                <a:latin typeface="Arial Black"/>
                <a:cs typeface="Arial Black"/>
              </a:rPr>
              <a:t>Boas</a:t>
            </a:r>
            <a:r>
              <a:rPr sz="4100" spc="-305" dirty="0">
                <a:latin typeface="Arial Black"/>
                <a:cs typeface="Arial Black"/>
              </a:rPr>
              <a:t> </a:t>
            </a:r>
            <a:r>
              <a:rPr sz="4100" spc="-290" dirty="0">
                <a:latin typeface="Arial Black"/>
                <a:cs typeface="Arial Black"/>
              </a:rPr>
              <a:t>Práticas</a:t>
            </a:r>
            <a:r>
              <a:rPr sz="4100" spc="-315" dirty="0">
                <a:latin typeface="Arial Black"/>
                <a:cs typeface="Arial Black"/>
              </a:rPr>
              <a:t> </a:t>
            </a:r>
            <a:r>
              <a:rPr sz="4100" spc="-215" dirty="0">
                <a:latin typeface="Arial Black"/>
                <a:cs typeface="Arial Black"/>
              </a:rPr>
              <a:t>em</a:t>
            </a:r>
            <a:r>
              <a:rPr sz="4100" spc="-305" dirty="0">
                <a:latin typeface="Arial Black"/>
                <a:cs typeface="Arial Black"/>
              </a:rPr>
              <a:t> </a:t>
            </a:r>
            <a:r>
              <a:rPr sz="4100" spc="-280" dirty="0">
                <a:latin typeface="Arial Black"/>
                <a:cs typeface="Arial Black"/>
              </a:rPr>
              <a:t>Proteção</a:t>
            </a:r>
            <a:r>
              <a:rPr sz="4100" spc="-325" dirty="0">
                <a:latin typeface="Arial Black"/>
                <a:cs typeface="Arial Black"/>
              </a:rPr>
              <a:t> </a:t>
            </a:r>
            <a:r>
              <a:rPr sz="4100" spc="-330" dirty="0">
                <a:latin typeface="Arial Black"/>
                <a:cs typeface="Arial Black"/>
              </a:rPr>
              <a:t>e</a:t>
            </a:r>
            <a:r>
              <a:rPr sz="4100" spc="-305" dirty="0">
                <a:latin typeface="Arial Black"/>
                <a:cs typeface="Arial Black"/>
              </a:rPr>
              <a:t> </a:t>
            </a:r>
            <a:r>
              <a:rPr sz="4100" spc="-260" dirty="0">
                <a:latin typeface="Arial Black"/>
                <a:cs typeface="Arial Black"/>
              </a:rPr>
              <a:t>Defesa</a:t>
            </a:r>
            <a:r>
              <a:rPr sz="4100" spc="-315" dirty="0">
                <a:latin typeface="Arial Black"/>
                <a:cs typeface="Arial Black"/>
              </a:rPr>
              <a:t> </a:t>
            </a:r>
            <a:r>
              <a:rPr sz="4100" spc="-10" dirty="0">
                <a:latin typeface="Arial Black"/>
                <a:cs typeface="Arial Black"/>
              </a:rPr>
              <a:t>Civil</a:t>
            </a:r>
            <a:endParaRPr sz="410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106488" y="3272990"/>
            <a:ext cx="139065" cy="3741420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2026-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B2VNDC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E-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DOCS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CÓPIA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SIMPLES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03/08/2026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 12:50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PÁGINA 1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/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spc="-25" dirty="0">
                <a:solidFill>
                  <a:srgbClr val="007BBF"/>
                </a:solidFill>
                <a:latin typeface="Arial MT"/>
                <a:cs typeface="Arial MT"/>
              </a:rPr>
              <a:t>13</a:t>
            </a:r>
            <a:endParaRPr sz="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9539">
              <a:lnSpc>
                <a:spcPct val="100000"/>
              </a:lnSpc>
              <a:spcBef>
                <a:spcPts val="110"/>
              </a:spcBef>
            </a:pPr>
            <a:r>
              <a:rPr spc="-720" dirty="0"/>
              <a:t>Ações</a:t>
            </a:r>
            <a:r>
              <a:rPr spc="-555" dirty="0"/>
              <a:t> </a:t>
            </a:r>
            <a:r>
              <a:rPr spc="-430" dirty="0"/>
              <a:t>Desenvolvidas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23248" y="1801367"/>
            <a:ext cx="8799576" cy="701954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3568" y="1801367"/>
            <a:ext cx="8607552" cy="701954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8106488" y="3244679"/>
            <a:ext cx="139065" cy="379793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2026-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B2VNDC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E-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DOCS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CÓPIA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SIMPLES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03/08/2026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 12:50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PÁGINA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10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/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spc="-25" dirty="0">
                <a:solidFill>
                  <a:srgbClr val="007BBF"/>
                </a:solidFill>
                <a:latin typeface="Arial MT"/>
                <a:cs typeface="Arial MT"/>
              </a:rPr>
              <a:t>13</a:t>
            </a:r>
            <a:endParaRPr sz="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71576" y="2495168"/>
            <a:ext cx="16544290" cy="217805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>
              <a:lnSpc>
                <a:spcPct val="97400"/>
              </a:lnSpc>
              <a:spcBef>
                <a:spcPts val="210"/>
              </a:spcBef>
            </a:pPr>
            <a:r>
              <a:rPr sz="3600" dirty="0">
                <a:latin typeface="Calibri"/>
                <a:cs typeface="Calibri"/>
              </a:rPr>
              <a:t>Os</a:t>
            </a:r>
            <a:r>
              <a:rPr sz="3600" spc="-9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resultados</a:t>
            </a:r>
            <a:r>
              <a:rPr sz="3600" spc="-9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alcançados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ao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longo</a:t>
            </a:r>
            <a:r>
              <a:rPr sz="3600" spc="-9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desses</a:t>
            </a:r>
            <a:r>
              <a:rPr sz="3600" spc="-114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anos</a:t>
            </a:r>
            <a:r>
              <a:rPr sz="3600" spc="-9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demonstram</a:t>
            </a:r>
            <a:r>
              <a:rPr sz="3600" spc="-9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que</a:t>
            </a:r>
            <a:r>
              <a:rPr sz="3600" spc="-114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</a:t>
            </a:r>
            <a:r>
              <a:rPr sz="3600" spc="-9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prevenção</a:t>
            </a:r>
            <a:r>
              <a:rPr sz="3600" spc="-12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salva</a:t>
            </a:r>
            <a:r>
              <a:rPr sz="3600" spc="-10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vidas, </a:t>
            </a:r>
            <a:r>
              <a:rPr sz="3600" dirty="0">
                <a:latin typeface="Calibri"/>
                <a:cs typeface="Calibri"/>
              </a:rPr>
              <a:t>reduz</a:t>
            </a:r>
            <a:r>
              <a:rPr sz="3600" spc="-9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danos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materiais</a:t>
            </a:r>
            <a:r>
              <a:rPr sz="3600" spc="-6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e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fortalece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capacidade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de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resposta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da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comunidade.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Cada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ação </a:t>
            </a:r>
            <a:r>
              <a:rPr sz="3600" dirty="0">
                <a:latin typeface="Calibri"/>
                <a:cs typeface="Calibri"/>
              </a:rPr>
              <a:t>realizada</a:t>
            </a:r>
            <a:r>
              <a:rPr sz="3600" spc="-4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representa</a:t>
            </a:r>
            <a:r>
              <a:rPr sz="3600" spc="-9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um</a:t>
            </a:r>
            <a:r>
              <a:rPr sz="3600" spc="-6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investimento</a:t>
            </a:r>
            <a:r>
              <a:rPr sz="3600" spc="-10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na</a:t>
            </a:r>
            <a:r>
              <a:rPr sz="3600" spc="-6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segurança,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na</a:t>
            </a:r>
            <a:r>
              <a:rPr sz="3600" spc="-6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cidadania</a:t>
            </a:r>
            <a:r>
              <a:rPr sz="3600" spc="-5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e</a:t>
            </a:r>
            <a:r>
              <a:rPr sz="3600" spc="-6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na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qualidade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de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vida </a:t>
            </a:r>
            <a:r>
              <a:rPr sz="3600" dirty="0">
                <a:latin typeface="Calibri"/>
                <a:cs typeface="Calibri"/>
              </a:rPr>
              <a:t>da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população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de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Mimoso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do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Sul.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106488" y="3244679"/>
            <a:ext cx="139065" cy="379793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2026-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B2VNDC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E-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DOCS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CÓPIA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SIMPLES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03/08/2026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 12:50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PÁGINA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11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/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spc="-25" dirty="0">
                <a:solidFill>
                  <a:srgbClr val="007BBF"/>
                </a:solidFill>
                <a:latin typeface="Arial MT"/>
                <a:cs typeface="Arial MT"/>
              </a:rPr>
              <a:t>13</a:t>
            </a:r>
            <a:endParaRPr sz="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98666" y="6470726"/>
            <a:ext cx="5091430" cy="1094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7000" spc="-525" dirty="0">
                <a:latin typeface="Arial Black"/>
                <a:cs typeface="Arial Black"/>
              </a:rPr>
              <a:t>OBRIGADO!</a:t>
            </a:r>
            <a:endParaRPr sz="7000">
              <a:latin typeface="Arial Black"/>
              <a:cs typeface="Arial Black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8255" algn="ctr">
              <a:lnSpc>
                <a:spcPts val="8990"/>
              </a:lnSpc>
              <a:spcBef>
                <a:spcPts val="110"/>
              </a:spcBef>
            </a:pPr>
            <a:r>
              <a:rPr sz="8800" b="1" dirty="0">
                <a:latin typeface="Calibri"/>
                <a:cs typeface="Calibri"/>
              </a:rPr>
              <a:t>Defesa</a:t>
            </a:r>
            <a:r>
              <a:rPr sz="8800" b="1" spc="-95" dirty="0">
                <a:latin typeface="Calibri"/>
                <a:cs typeface="Calibri"/>
              </a:rPr>
              <a:t> </a:t>
            </a:r>
            <a:r>
              <a:rPr sz="8800" b="1" dirty="0">
                <a:latin typeface="Calibri"/>
                <a:cs typeface="Calibri"/>
              </a:rPr>
              <a:t>Civil</a:t>
            </a:r>
            <a:r>
              <a:rPr sz="8800" b="1" spc="-90" dirty="0">
                <a:latin typeface="Calibri"/>
                <a:cs typeface="Calibri"/>
              </a:rPr>
              <a:t> </a:t>
            </a:r>
            <a:r>
              <a:rPr sz="8800" b="1" dirty="0">
                <a:latin typeface="Calibri"/>
                <a:cs typeface="Calibri"/>
              </a:rPr>
              <a:t>somos</a:t>
            </a:r>
            <a:r>
              <a:rPr sz="8800" b="1" spc="-95" dirty="0">
                <a:latin typeface="Calibri"/>
                <a:cs typeface="Calibri"/>
              </a:rPr>
              <a:t> </a:t>
            </a:r>
            <a:r>
              <a:rPr sz="8800" b="1" dirty="0">
                <a:latin typeface="Calibri"/>
                <a:cs typeface="Calibri"/>
              </a:rPr>
              <a:t>todos</a:t>
            </a:r>
            <a:r>
              <a:rPr sz="8800" b="1" spc="-114" dirty="0">
                <a:latin typeface="Calibri"/>
                <a:cs typeface="Calibri"/>
              </a:rPr>
              <a:t> </a:t>
            </a:r>
            <a:r>
              <a:rPr sz="8800" b="1" spc="-20" dirty="0">
                <a:latin typeface="Calibri"/>
                <a:cs typeface="Calibri"/>
              </a:rPr>
              <a:t>nós!</a:t>
            </a:r>
            <a:endParaRPr sz="8800" dirty="0">
              <a:latin typeface="Calibri"/>
              <a:cs typeface="Calibri"/>
            </a:endParaRPr>
          </a:p>
          <a:p>
            <a:pPr marL="8255" marR="1270" algn="ctr">
              <a:lnSpc>
                <a:spcPts val="8990"/>
              </a:lnSpc>
            </a:pPr>
            <a:r>
              <a:rPr sz="8800" b="1" dirty="0">
                <a:latin typeface="Calibri"/>
                <a:cs typeface="Calibri"/>
              </a:rPr>
              <a:t>Juntos</a:t>
            </a:r>
            <a:r>
              <a:rPr sz="8800" b="1" spc="-114" dirty="0">
                <a:latin typeface="Calibri"/>
                <a:cs typeface="Calibri"/>
              </a:rPr>
              <a:t> </a:t>
            </a:r>
            <a:r>
              <a:rPr sz="8800" b="1" dirty="0">
                <a:latin typeface="Calibri"/>
                <a:cs typeface="Calibri"/>
              </a:rPr>
              <a:t>somos</a:t>
            </a:r>
            <a:r>
              <a:rPr sz="8800" b="1" spc="-95" dirty="0">
                <a:latin typeface="Calibri"/>
                <a:cs typeface="Calibri"/>
              </a:rPr>
              <a:t> </a:t>
            </a:r>
            <a:r>
              <a:rPr sz="8800" b="1" dirty="0">
                <a:latin typeface="Calibri"/>
                <a:cs typeface="Calibri"/>
              </a:rPr>
              <a:t>mais</a:t>
            </a:r>
            <a:r>
              <a:rPr sz="8800" b="1" spc="-55" dirty="0">
                <a:latin typeface="Calibri"/>
                <a:cs typeface="Calibri"/>
              </a:rPr>
              <a:t> </a:t>
            </a:r>
            <a:r>
              <a:rPr sz="8800" b="1" spc="-10" dirty="0">
                <a:latin typeface="Calibri"/>
                <a:cs typeface="Calibri"/>
              </a:rPr>
              <a:t>fortes.</a:t>
            </a:r>
            <a:endParaRPr sz="8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106488" y="3244679"/>
            <a:ext cx="139065" cy="379793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2026-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B2VNDC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E-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DOCS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CÓPIA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SIMPLES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03/08/2026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 12:50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PÁGINA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12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/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spc="-25" dirty="0">
                <a:solidFill>
                  <a:srgbClr val="007BBF"/>
                </a:solidFill>
                <a:latin typeface="Arial MT"/>
                <a:cs typeface="Arial MT"/>
              </a:rPr>
              <a:t>13</a:t>
            </a:r>
            <a:endParaRPr sz="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591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7550" spc="-480" dirty="0"/>
              <a:t>Contextualização</a:t>
            </a:r>
            <a:endParaRPr sz="755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ct val="97300"/>
              </a:lnSpc>
              <a:spcBef>
                <a:spcPts val="215"/>
              </a:spcBef>
            </a:pPr>
            <a:r>
              <a:rPr dirty="0"/>
              <a:t>Há</a:t>
            </a:r>
            <a:r>
              <a:rPr spc="-50" dirty="0"/>
              <a:t> </a:t>
            </a:r>
            <a:r>
              <a:rPr b="1" dirty="0">
                <a:latin typeface="Calibri"/>
                <a:cs typeface="Calibri"/>
              </a:rPr>
              <a:t>14</a:t>
            </a:r>
            <a:r>
              <a:rPr b="1" spc="-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anos</a:t>
            </a:r>
            <a:r>
              <a:rPr dirty="0"/>
              <a:t>,</a:t>
            </a:r>
            <a:r>
              <a:rPr spc="-60" dirty="0"/>
              <a:t> </a:t>
            </a:r>
            <a:r>
              <a:rPr dirty="0"/>
              <a:t>a</a:t>
            </a:r>
            <a:r>
              <a:rPr spc="-60" dirty="0"/>
              <a:t> </a:t>
            </a:r>
            <a:r>
              <a:rPr dirty="0"/>
              <a:t>Defesa</a:t>
            </a:r>
            <a:r>
              <a:rPr spc="-70" dirty="0"/>
              <a:t> </a:t>
            </a:r>
            <a:r>
              <a:rPr dirty="0"/>
              <a:t>Civil</a:t>
            </a:r>
            <a:r>
              <a:rPr spc="-45" dirty="0"/>
              <a:t> </a:t>
            </a:r>
            <a:r>
              <a:rPr dirty="0"/>
              <a:t>de</a:t>
            </a:r>
            <a:r>
              <a:rPr spc="-60" dirty="0"/>
              <a:t> </a:t>
            </a:r>
            <a:r>
              <a:rPr dirty="0"/>
              <a:t>Mimoso</a:t>
            </a:r>
            <a:r>
              <a:rPr spc="-45" dirty="0"/>
              <a:t> </a:t>
            </a:r>
            <a:r>
              <a:rPr dirty="0"/>
              <a:t>do</a:t>
            </a:r>
            <a:r>
              <a:rPr spc="-55" dirty="0"/>
              <a:t> </a:t>
            </a:r>
            <a:r>
              <a:rPr dirty="0"/>
              <a:t>Sul</a:t>
            </a:r>
            <a:r>
              <a:rPr spc="-80" dirty="0"/>
              <a:t> </a:t>
            </a:r>
            <a:r>
              <a:rPr dirty="0"/>
              <a:t>atua</a:t>
            </a:r>
            <a:r>
              <a:rPr spc="-70" dirty="0"/>
              <a:t> </a:t>
            </a:r>
            <a:r>
              <a:rPr dirty="0"/>
              <a:t>de</a:t>
            </a:r>
            <a:r>
              <a:rPr spc="-60" dirty="0"/>
              <a:t> </a:t>
            </a:r>
            <a:r>
              <a:rPr dirty="0"/>
              <a:t>forma</a:t>
            </a:r>
            <a:r>
              <a:rPr spc="-55" dirty="0"/>
              <a:t> </a:t>
            </a:r>
            <a:r>
              <a:rPr dirty="0"/>
              <a:t>contínua</a:t>
            </a:r>
            <a:r>
              <a:rPr spc="-65" dirty="0"/>
              <a:t> </a:t>
            </a:r>
            <a:r>
              <a:rPr dirty="0"/>
              <a:t>junto</a:t>
            </a:r>
            <a:r>
              <a:rPr spc="-100" dirty="0"/>
              <a:t> </a:t>
            </a:r>
            <a:r>
              <a:rPr dirty="0"/>
              <a:t>à</a:t>
            </a:r>
            <a:r>
              <a:rPr spc="-55" dirty="0"/>
              <a:t> </a:t>
            </a:r>
            <a:r>
              <a:rPr spc="-10" dirty="0"/>
              <a:t>população, promovendo</a:t>
            </a:r>
            <a:r>
              <a:rPr spc="-114" dirty="0"/>
              <a:t> </a:t>
            </a:r>
            <a:r>
              <a:rPr dirty="0"/>
              <a:t>ações</a:t>
            </a:r>
            <a:r>
              <a:rPr spc="-80" dirty="0"/>
              <a:t> </a:t>
            </a:r>
            <a:r>
              <a:rPr dirty="0"/>
              <a:t>de</a:t>
            </a:r>
            <a:r>
              <a:rPr spc="-80" dirty="0"/>
              <a:t> </a:t>
            </a:r>
            <a:r>
              <a:rPr spc="-20" dirty="0"/>
              <a:t>prevenção,</a:t>
            </a:r>
            <a:r>
              <a:rPr spc="-105" dirty="0"/>
              <a:t> </a:t>
            </a:r>
            <a:r>
              <a:rPr spc="-20" dirty="0"/>
              <a:t>preparação,</a:t>
            </a:r>
            <a:r>
              <a:rPr spc="-80" dirty="0"/>
              <a:t> </a:t>
            </a:r>
            <a:r>
              <a:rPr spc="-20" dirty="0"/>
              <a:t>resposta</a:t>
            </a:r>
            <a:r>
              <a:rPr spc="-85" dirty="0"/>
              <a:t> </a:t>
            </a:r>
            <a:r>
              <a:rPr dirty="0"/>
              <a:t>e</a:t>
            </a:r>
            <a:r>
              <a:rPr spc="-85" dirty="0"/>
              <a:t> </a:t>
            </a:r>
            <a:r>
              <a:rPr spc="-10" dirty="0"/>
              <a:t>recuperação</a:t>
            </a:r>
            <a:r>
              <a:rPr spc="-90" dirty="0"/>
              <a:t> </a:t>
            </a:r>
            <a:r>
              <a:rPr dirty="0"/>
              <a:t>diante</a:t>
            </a:r>
            <a:r>
              <a:rPr spc="-80" dirty="0"/>
              <a:t> </a:t>
            </a:r>
            <a:r>
              <a:rPr dirty="0"/>
              <a:t>de</a:t>
            </a:r>
            <a:r>
              <a:rPr spc="-80" dirty="0"/>
              <a:t> </a:t>
            </a:r>
            <a:r>
              <a:rPr spc="-10" dirty="0"/>
              <a:t>situações </a:t>
            </a:r>
            <a:r>
              <a:rPr dirty="0"/>
              <a:t>de</a:t>
            </a:r>
            <a:r>
              <a:rPr spc="-80" dirty="0"/>
              <a:t> </a:t>
            </a:r>
            <a:r>
              <a:rPr dirty="0"/>
              <a:t>risco</a:t>
            </a:r>
            <a:r>
              <a:rPr spc="-45" dirty="0"/>
              <a:t> </a:t>
            </a:r>
            <a:r>
              <a:rPr dirty="0"/>
              <a:t>e</a:t>
            </a:r>
            <a:r>
              <a:rPr spc="-85" dirty="0"/>
              <a:t> </a:t>
            </a:r>
            <a:r>
              <a:rPr spc="-10" dirty="0"/>
              <a:t>desastres.</a:t>
            </a:r>
            <a:r>
              <a:rPr spc="-105" dirty="0"/>
              <a:t> </a:t>
            </a:r>
            <a:r>
              <a:rPr dirty="0"/>
              <a:t>Ao</a:t>
            </a:r>
            <a:r>
              <a:rPr spc="-70" dirty="0"/>
              <a:t> </a:t>
            </a:r>
            <a:r>
              <a:rPr dirty="0"/>
              <a:t>longo</a:t>
            </a:r>
            <a:r>
              <a:rPr spc="-75" dirty="0"/>
              <a:t> </a:t>
            </a:r>
            <a:r>
              <a:rPr dirty="0"/>
              <a:t>dessa</a:t>
            </a:r>
            <a:r>
              <a:rPr spc="-85" dirty="0"/>
              <a:t> </a:t>
            </a:r>
            <a:r>
              <a:rPr dirty="0"/>
              <a:t>trajetória,</a:t>
            </a:r>
            <a:r>
              <a:rPr spc="-65" dirty="0"/>
              <a:t> </a:t>
            </a:r>
            <a:r>
              <a:rPr dirty="0"/>
              <a:t>o</a:t>
            </a:r>
            <a:r>
              <a:rPr spc="-70" dirty="0"/>
              <a:t> </a:t>
            </a:r>
            <a:r>
              <a:rPr dirty="0"/>
              <a:t>trabalho</a:t>
            </a:r>
            <a:r>
              <a:rPr spc="-85" dirty="0"/>
              <a:t> </a:t>
            </a:r>
            <a:r>
              <a:rPr spc="-10" dirty="0"/>
              <a:t>desenvolvido</a:t>
            </a:r>
            <a:r>
              <a:rPr spc="-114" dirty="0"/>
              <a:t> </a:t>
            </a:r>
            <a:r>
              <a:rPr dirty="0"/>
              <a:t>fortaleceu</a:t>
            </a:r>
            <a:r>
              <a:rPr spc="-60" dirty="0"/>
              <a:t> </a:t>
            </a:r>
            <a:r>
              <a:rPr dirty="0"/>
              <a:t>a</a:t>
            </a:r>
            <a:r>
              <a:rPr spc="-85" dirty="0"/>
              <a:t> </a:t>
            </a:r>
            <a:r>
              <a:rPr spc="-10" dirty="0"/>
              <a:t>cultura </a:t>
            </a:r>
            <a:r>
              <a:rPr dirty="0"/>
              <a:t>da</a:t>
            </a:r>
            <a:r>
              <a:rPr spc="-70" dirty="0"/>
              <a:t> </a:t>
            </a:r>
            <a:r>
              <a:rPr spc="-10" dirty="0"/>
              <a:t>prevenção</a:t>
            </a:r>
            <a:r>
              <a:rPr spc="-90" dirty="0"/>
              <a:t> </a:t>
            </a:r>
            <a:r>
              <a:rPr dirty="0"/>
              <a:t>no</a:t>
            </a:r>
            <a:r>
              <a:rPr spc="-55" dirty="0"/>
              <a:t> </a:t>
            </a:r>
            <a:r>
              <a:rPr dirty="0"/>
              <a:t>município,</a:t>
            </a:r>
            <a:r>
              <a:rPr spc="-45" dirty="0"/>
              <a:t> </a:t>
            </a:r>
            <a:r>
              <a:rPr spc="-10" dirty="0"/>
              <a:t>aproximando</a:t>
            </a:r>
            <a:r>
              <a:rPr spc="-70" dirty="0"/>
              <a:t> </a:t>
            </a:r>
            <a:r>
              <a:rPr dirty="0"/>
              <a:t>o</a:t>
            </a:r>
            <a:r>
              <a:rPr spc="-55" dirty="0"/>
              <a:t> </a:t>
            </a:r>
            <a:r>
              <a:rPr dirty="0"/>
              <a:t>poder</a:t>
            </a:r>
            <a:r>
              <a:rPr spc="-75" dirty="0"/>
              <a:t> </a:t>
            </a:r>
            <a:r>
              <a:rPr dirty="0"/>
              <a:t>público</a:t>
            </a:r>
            <a:r>
              <a:rPr spc="-55" dirty="0"/>
              <a:t> </a:t>
            </a:r>
            <a:r>
              <a:rPr dirty="0"/>
              <a:t>das</a:t>
            </a:r>
            <a:r>
              <a:rPr spc="-70" dirty="0"/>
              <a:t> </a:t>
            </a:r>
            <a:r>
              <a:rPr dirty="0"/>
              <a:t>comunidades</a:t>
            </a:r>
            <a:r>
              <a:rPr spc="-65" dirty="0"/>
              <a:t> </a:t>
            </a:r>
            <a:r>
              <a:rPr dirty="0"/>
              <a:t>e</a:t>
            </a:r>
            <a:r>
              <a:rPr spc="-65" dirty="0"/>
              <a:t> </a:t>
            </a:r>
            <a:r>
              <a:rPr spc="-10" dirty="0"/>
              <a:t>levando informação,</a:t>
            </a:r>
            <a:r>
              <a:rPr spc="-80" dirty="0"/>
              <a:t> </a:t>
            </a:r>
            <a:r>
              <a:rPr spc="-10" dirty="0"/>
              <a:t>orientação</a:t>
            </a:r>
            <a:r>
              <a:rPr spc="-110" dirty="0"/>
              <a:t> </a:t>
            </a:r>
            <a:r>
              <a:rPr dirty="0"/>
              <a:t>e</a:t>
            </a:r>
            <a:r>
              <a:rPr spc="-85" dirty="0"/>
              <a:t> </a:t>
            </a:r>
            <a:r>
              <a:rPr dirty="0"/>
              <a:t>segurança</a:t>
            </a:r>
            <a:r>
              <a:rPr spc="-130" dirty="0"/>
              <a:t> </a:t>
            </a:r>
            <a:r>
              <a:rPr dirty="0"/>
              <a:t>para</a:t>
            </a:r>
            <a:r>
              <a:rPr spc="-105" dirty="0"/>
              <a:t> </a:t>
            </a:r>
            <a:r>
              <a:rPr dirty="0"/>
              <a:t>milhares</a:t>
            </a:r>
            <a:r>
              <a:rPr spc="-80" dirty="0"/>
              <a:t> </a:t>
            </a:r>
            <a:r>
              <a:rPr dirty="0"/>
              <a:t>de</a:t>
            </a:r>
            <a:r>
              <a:rPr spc="-100" dirty="0"/>
              <a:t> </a:t>
            </a:r>
            <a:r>
              <a:rPr spc="-10" dirty="0"/>
              <a:t>pessoas.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8106488" y="3272990"/>
            <a:ext cx="139065" cy="3741420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2026-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B2VNDC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E-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DOCS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CÓPIA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SIMPLES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03/08/2026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 12:50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PÁGINA 2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/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spc="-25" dirty="0">
                <a:solidFill>
                  <a:srgbClr val="007BBF"/>
                </a:solidFill>
                <a:latin typeface="Arial MT"/>
                <a:cs typeface="Arial MT"/>
              </a:rPr>
              <a:t>13</a:t>
            </a:r>
            <a:endParaRPr sz="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1576" y="2721305"/>
            <a:ext cx="16603344" cy="324548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ct val="97400"/>
              </a:lnSpc>
              <a:spcBef>
                <a:spcPts val="215"/>
              </a:spcBef>
            </a:pPr>
            <a:r>
              <a:rPr sz="3600" dirty="0">
                <a:latin typeface="Calibri"/>
                <a:cs typeface="Calibri"/>
              </a:rPr>
              <a:t>As</a:t>
            </a:r>
            <a:r>
              <a:rPr sz="3600" spc="-4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ações</a:t>
            </a:r>
            <a:r>
              <a:rPr sz="3600" spc="-6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têm</a:t>
            </a:r>
            <a:r>
              <a:rPr sz="3600" spc="-4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como</a:t>
            </a:r>
            <a:r>
              <a:rPr sz="3600" spc="-5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prioridade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proteção</a:t>
            </a:r>
            <a:r>
              <a:rPr sz="3600" spc="-5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da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vida,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com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atenção</a:t>
            </a:r>
            <a:r>
              <a:rPr sz="3600" spc="-7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especial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às</a:t>
            </a:r>
            <a:r>
              <a:rPr sz="3600" spc="-7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populações </a:t>
            </a:r>
            <a:r>
              <a:rPr sz="3600" dirty="0">
                <a:latin typeface="Calibri"/>
                <a:cs typeface="Calibri"/>
              </a:rPr>
              <a:t>mais</a:t>
            </a:r>
            <a:r>
              <a:rPr sz="3600" spc="-10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vulneráveis,</a:t>
            </a:r>
            <a:r>
              <a:rPr sz="3600" spc="-14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incluindo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crianças,</a:t>
            </a:r>
            <a:r>
              <a:rPr sz="3600" spc="-11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idosos,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pessoas</a:t>
            </a:r>
            <a:r>
              <a:rPr sz="3600" spc="-13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com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deficiência,</a:t>
            </a:r>
            <a:r>
              <a:rPr sz="3600" spc="-10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moradores</a:t>
            </a:r>
            <a:r>
              <a:rPr sz="3600" spc="-11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de</a:t>
            </a:r>
            <a:r>
              <a:rPr sz="3600" spc="-105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áreas </a:t>
            </a:r>
            <a:r>
              <a:rPr sz="3600" dirty="0">
                <a:latin typeface="Calibri"/>
                <a:cs typeface="Calibri"/>
              </a:rPr>
              <a:t>de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risco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e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comunidades</a:t>
            </a:r>
            <a:r>
              <a:rPr sz="3600" spc="-10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rurais.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Por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meio</a:t>
            </a:r>
            <a:r>
              <a:rPr sz="3600" spc="-10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de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visitas</a:t>
            </a:r>
            <a:r>
              <a:rPr sz="3600" spc="-6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técnicas,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campanhas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educativas, capacitações,</a:t>
            </a:r>
            <a:r>
              <a:rPr sz="3600" spc="-7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simulados,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monitoramento</a:t>
            </a:r>
            <a:r>
              <a:rPr sz="3600" spc="-14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das</a:t>
            </a:r>
            <a:r>
              <a:rPr sz="3600" spc="-7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áreas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suscetíveis</a:t>
            </a:r>
            <a:r>
              <a:rPr sz="3600" spc="-114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e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da</a:t>
            </a:r>
            <a:r>
              <a:rPr sz="3600" spc="-95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integração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com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spc="-25" dirty="0">
                <a:latin typeface="Calibri"/>
                <a:cs typeface="Calibri"/>
              </a:rPr>
              <a:t>as </a:t>
            </a:r>
            <a:r>
              <a:rPr sz="3600" spc="-10" dirty="0">
                <a:latin typeface="Calibri"/>
                <a:cs typeface="Calibri"/>
              </a:rPr>
              <a:t>secretarias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municipais,</a:t>
            </a:r>
            <a:r>
              <a:rPr sz="3600" spc="-5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escolas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e</a:t>
            </a:r>
            <a:r>
              <a:rPr sz="3600" spc="-6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demais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instituições,</a:t>
            </a:r>
            <a:r>
              <a:rPr sz="3600" spc="-4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o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município</a:t>
            </a:r>
            <a:r>
              <a:rPr sz="3600" spc="-5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tornou-</a:t>
            </a:r>
            <a:r>
              <a:rPr sz="3600" dirty="0">
                <a:latin typeface="Calibri"/>
                <a:cs typeface="Calibri"/>
              </a:rPr>
              <a:t>se</a:t>
            </a:r>
            <a:r>
              <a:rPr sz="3600" spc="-65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mais </a:t>
            </a:r>
            <a:r>
              <a:rPr sz="3600" dirty="0">
                <a:latin typeface="Calibri"/>
                <a:cs typeface="Calibri"/>
              </a:rPr>
              <a:t>preparado</a:t>
            </a:r>
            <a:r>
              <a:rPr sz="3600" spc="-14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para</a:t>
            </a:r>
            <a:r>
              <a:rPr sz="3600" spc="-11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enfrentar</a:t>
            </a:r>
            <a:r>
              <a:rPr sz="3600" spc="-17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eventos</a:t>
            </a:r>
            <a:r>
              <a:rPr sz="3600" spc="-14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adversos.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106488" y="3272990"/>
            <a:ext cx="139065" cy="3741420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2026-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B2VNDC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E-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DOCS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CÓPIA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SIMPLES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03/08/2026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 12:50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PÁGINA 3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/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spc="-25" dirty="0">
                <a:solidFill>
                  <a:srgbClr val="007BBF"/>
                </a:solidFill>
                <a:latin typeface="Arial MT"/>
                <a:cs typeface="Arial MT"/>
              </a:rPr>
              <a:t>13</a:t>
            </a:r>
            <a:endParaRPr sz="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71576" y="2495168"/>
            <a:ext cx="16723994" cy="217805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>
              <a:lnSpc>
                <a:spcPct val="97400"/>
              </a:lnSpc>
              <a:spcBef>
                <a:spcPts val="210"/>
              </a:spcBef>
            </a:pPr>
            <a:r>
              <a:rPr sz="3600" dirty="0">
                <a:latin typeface="Calibri"/>
                <a:cs typeface="Calibri"/>
              </a:rPr>
              <a:t>O</a:t>
            </a:r>
            <a:r>
              <a:rPr sz="3600" spc="-9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projeto</a:t>
            </a:r>
            <a:r>
              <a:rPr sz="3600" spc="-120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Defesa</a:t>
            </a:r>
            <a:r>
              <a:rPr sz="3600" b="1" spc="-110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Civil</a:t>
            </a:r>
            <a:r>
              <a:rPr sz="3600" b="1" spc="-90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nas</a:t>
            </a:r>
            <a:r>
              <a:rPr sz="3600" b="1" spc="-110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Escolas</a:t>
            </a:r>
            <a:r>
              <a:rPr sz="3600" b="1" spc="-60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representa</a:t>
            </a:r>
            <a:r>
              <a:rPr sz="3600" spc="-1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mais</a:t>
            </a:r>
            <a:r>
              <a:rPr sz="3600" spc="-9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um</a:t>
            </a:r>
            <a:r>
              <a:rPr sz="3600" spc="-10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importante</a:t>
            </a:r>
            <a:r>
              <a:rPr sz="3600" spc="-10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avanço,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formando </a:t>
            </a:r>
            <a:r>
              <a:rPr sz="3600" dirty="0">
                <a:latin typeface="Calibri"/>
                <a:cs typeface="Calibri"/>
              </a:rPr>
              <a:t>crianças</a:t>
            </a:r>
            <a:r>
              <a:rPr sz="3600" spc="-7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e</a:t>
            </a:r>
            <a:r>
              <a:rPr sz="3600" spc="-6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adolescentes</a:t>
            </a:r>
            <a:r>
              <a:rPr sz="3600" spc="-11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conscientes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sobre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prevenção</a:t>
            </a:r>
            <a:r>
              <a:rPr sz="3600" spc="-114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de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desastres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e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spc="-20" dirty="0">
                <a:latin typeface="Calibri"/>
                <a:cs typeface="Calibri"/>
              </a:rPr>
              <a:t>transformando-</a:t>
            </a:r>
            <a:r>
              <a:rPr sz="3600" dirty="0">
                <a:latin typeface="Calibri"/>
                <a:cs typeface="Calibri"/>
              </a:rPr>
              <a:t>os</a:t>
            </a:r>
            <a:r>
              <a:rPr sz="3600" spc="-110" dirty="0">
                <a:latin typeface="Calibri"/>
                <a:cs typeface="Calibri"/>
              </a:rPr>
              <a:t> </a:t>
            </a:r>
            <a:r>
              <a:rPr sz="3600" spc="-25" dirty="0">
                <a:latin typeface="Calibri"/>
                <a:cs typeface="Calibri"/>
              </a:rPr>
              <a:t>em </a:t>
            </a:r>
            <a:r>
              <a:rPr sz="3600" dirty="0">
                <a:latin typeface="Calibri"/>
                <a:cs typeface="Calibri"/>
              </a:rPr>
              <a:t>multiplicadores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de</a:t>
            </a:r>
            <a:r>
              <a:rPr sz="3600" spc="-9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conhecimento</a:t>
            </a:r>
            <a:r>
              <a:rPr sz="3600" spc="-13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dentro</a:t>
            </a:r>
            <a:r>
              <a:rPr sz="3600" spc="-13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de</a:t>
            </a:r>
            <a:r>
              <a:rPr sz="3600" spc="-10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suas</a:t>
            </a:r>
            <a:r>
              <a:rPr sz="3600" spc="-10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famílias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e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comunidades.</a:t>
            </a:r>
            <a:r>
              <a:rPr sz="3600" spc="-13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Investir</a:t>
            </a:r>
            <a:r>
              <a:rPr sz="3600" spc="-114" dirty="0">
                <a:latin typeface="Calibri"/>
                <a:cs typeface="Calibri"/>
              </a:rPr>
              <a:t> </a:t>
            </a:r>
            <a:r>
              <a:rPr sz="3600" spc="-25" dirty="0">
                <a:latin typeface="Calibri"/>
                <a:cs typeface="Calibri"/>
              </a:rPr>
              <a:t>na </a:t>
            </a:r>
            <a:r>
              <a:rPr sz="3600" dirty="0">
                <a:latin typeface="Calibri"/>
                <a:cs typeface="Calibri"/>
              </a:rPr>
              <a:t>educação</a:t>
            </a:r>
            <a:r>
              <a:rPr sz="3600" spc="-9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é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construir</a:t>
            </a:r>
            <a:r>
              <a:rPr sz="3600" spc="-7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uma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cidade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mais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resiliente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para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as</a:t>
            </a:r>
            <a:r>
              <a:rPr sz="3600" spc="-7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futuras</a:t>
            </a:r>
            <a:r>
              <a:rPr sz="3600" spc="-8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gerações.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106488" y="3272990"/>
            <a:ext cx="139065" cy="3741420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2026-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B2VNDC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E-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DOCS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CÓPIA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SIMPLES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03/08/2026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 12:50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PÁGINA 4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/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spc="-25" dirty="0">
                <a:solidFill>
                  <a:srgbClr val="007BBF"/>
                </a:solidFill>
                <a:latin typeface="Arial MT"/>
                <a:cs typeface="Arial MT"/>
              </a:rPr>
              <a:t>13</a:t>
            </a:r>
            <a:endParaRPr sz="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16712" y="0"/>
              <a:ext cx="4971288" cy="366979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2190"/>
              <a:ext cx="18288000" cy="1027480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8106488" y="3272990"/>
            <a:ext cx="139065" cy="3741420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2026-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B2VNDC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E-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DOCS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CÓPIA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SIMPLES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03/08/2026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 12:50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PÁGINA 5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/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spc="-25" dirty="0">
                <a:solidFill>
                  <a:srgbClr val="007BBF"/>
                </a:solidFill>
                <a:latin typeface="Arial MT"/>
                <a:cs typeface="Arial MT"/>
              </a:rPr>
              <a:t>13</a:t>
            </a:r>
            <a:endParaRPr sz="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9539">
              <a:lnSpc>
                <a:spcPct val="100000"/>
              </a:lnSpc>
              <a:spcBef>
                <a:spcPts val="110"/>
              </a:spcBef>
            </a:pPr>
            <a:r>
              <a:rPr spc="-720" dirty="0"/>
              <a:t>Ações</a:t>
            </a:r>
            <a:r>
              <a:rPr spc="-555" dirty="0"/>
              <a:t> </a:t>
            </a:r>
            <a:r>
              <a:rPr spc="-430" dirty="0"/>
              <a:t>Desenvolvidas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4063" y="2090927"/>
            <a:ext cx="5050535" cy="673608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05599" y="2097023"/>
            <a:ext cx="5050536" cy="673303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137135" y="2090927"/>
            <a:ext cx="5050535" cy="673608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8106488" y="3272990"/>
            <a:ext cx="139065" cy="3741420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2026-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B2VNDC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E-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DOCS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CÓPIA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SIMPLES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03/08/2026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 12:50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PÁGINA 6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/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spc="-25" dirty="0">
                <a:solidFill>
                  <a:srgbClr val="007BBF"/>
                </a:solidFill>
                <a:latin typeface="Arial MT"/>
                <a:cs typeface="Arial MT"/>
              </a:rPr>
              <a:t>13</a:t>
            </a:r>
            <a:endParaRPr sz="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9539">
              <a:lnSpc>
                <a:spcPct val="100000"/>
              </a:lnSpc>
              <a:spcBef>
                <a:spcPts val="110"/>
              </a:spcBef>
            </a:pPr>
            <a:r>
              <a:rPr spc="-720" dirty="0"/>
              <a:t>Ações</a:t>
            </a:r>
            <a:r>
              <a:rPr spc="-555" dirty="0"/>
              <a:t> </a:t>
            </a:r>
            <a:r>
              <a:rPr spc="-430" dirty="0"/>
              <a:t>Desenvolvidas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0224" y="2090927"/>
            <a:ext cx="5050535" cy="673608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77000" y="2090927"/>
            <a:ext cx="5050535" cy="673608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39600" y="2090927"/>
            <a:ext cx="5050535" cy="673608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8106488" y="3272990"/>
            <a:ext cx="139065" cy="3741420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2026-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B2VNDC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E-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DOCS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CÓPIA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SIMPLES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03/08/2026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 12:50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PÁGINA 7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/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spc="-25" dirty="0">
                <a:solidFill>
                  <a:srgbClr val="007BBF"/>
                </a:solidFill>
                <a:latin typeface="Arial MT"/>
                <a:cs typeface="Arial MT"/>
              </a:rPr>
              <a:t>13</a:t>
            </a:r>
            <a:endParaRPr sz="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9539">
              <a:lnSpc>
                <a:spcPct val="100000"/>
              </a:lnSpc>
              <a:spcBef>
                <a:spcPts val="110"/>
              </a:spcBef>
            </a:pPr>
            <a:r>
              <a:rPr spc="-720" dirty="0"/>
              <a:t>Ações</a:t>
            </a:r>
            <a:r>
              <a:rPr spc="-555" dirty="0"/>
              <a:t> </a:t>
            </a:r>
            <a:r>
              <a:rPr spc="-430" dirty="0"/>
              <a:t>Desenvolvidas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063" y="2097023"/>
            <a:ext cx="8327135" cy="672388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3999" y="2097023"/>
            <a:ext cx="8534400" cy="6723888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8106488" y="3272990"/>
            <a:ext cx="139065" cy="3741420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2026-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B2VNDC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E-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DOCS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CÓPIA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SIMPLES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03/08/2026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 12:50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PÁGINA 8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/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spc="-25" dirty="0">
                <a:solidFill>
                  <a:srgbClr val="007BBF"/>
                </a:solidFill>
                <a:latin typeface="Arial MT"/>
                <a:cs typeface="Arial MT"/>
              </a:rPr>
              <a:t>13</a:t>
            </a:r>
            <a:endParaRPr sz="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9539">
              <a:lnSpc>
                <a:spcPct val="100000"/>
              </a:lnSpc>
              <a:spcBef>
                <a:spcPts val="110"/>
              </a:spcBef>
            </a:pPr>
            <a:r>
              <a:rPr spc="-720" dirty="0"/>
              <a:t>Ações</a:t>
            </a:r>
            <a:r>
              <a:rPr spc="-555" dirty="0"/>
              <a:t> </a:t>
            </a:r>
            <a:r>
              <a:rPr spc="-430" dirty="0"/>
              <a:t>Desenvolvidas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0" y="2100071"/>
            <a:ext cx="8961119" cy="672084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4047" y="2097023"/>
            <a:ext cx="8534400" cy="6723888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8106488" y="3272990"/>
            <a:ext cx="139065" cy="3741420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2026-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B2VNDC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E-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DOCS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-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CÓPIA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SIMPLES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03/08/2026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 12:50</a:t>
            </a:r>
            <a:r>
              <a:rPr sz="800" spc="204" dirty="0">
                <a:solidFill>
                  <a:srgbClr val="007BBF"/>
                </a:solidFill>
                <a:latin typeface="Arial MT"/>
                <a:cs typeface="Arial MT"/>
              </a:rPr>
              <a:t> 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PÁGINA 9</a:t>
            </a:r>
            <a:r>
              <a:rPr sz="800" spc="-10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dirty="0">
                <a:solidFill>
                  <a:srgbClr val="007BBF"/>
                </a:solidFill>
                <a:latin typeface="Arial MT"/>
                <a:cs typeface="Arial MT"/>
              </a:rPr>
              <a:t>/</a:t>
            </a:r>
            <a:r>
              <a:rPr sz="800" spc="-5" dirty="0">
                <a:solidFill>
                  <a:srgbClr val="007BBF"/>
                </a:solidFill>
                <a:latin typeface="Arial MT"/>
                <a:cs typeface="Arial MT"/>
              </a:rPr>
              <a:t> </a:t>
            </a:r>
            <a:r>
              <a:rPr sz="800" spc="-25" dirty="0">
                <a:solidFill>
                  <a:srgbClr val="007BBF"/>
                </a:solidFill>
                <a:latin typeface="Arial MT"/>
                <a:cs typeface="Arial MT"/>
              </a:rPr>
              <a:t>13</a:t>
            </a:r>
            <a:endParaRPr sz="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442</Words>
  <Application>Microsoft Office PowerPoint</Application>
  <PresentationFormat>Personalizar</PresentationFormat>
  <Paragraphs>30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Arial Black</vt:lpstr>
      <vt:lpstr>Arial MT</vt:lpstr>
      <vt:lpstr>Calibri</vt:lpstr>
      <vt:lpstr>Office Theme</vt:lpstr>
      <vt:lpstr>DEFESA CIVIL NAS ESCOLAS</vt:lpstr>
      <vt:lpstr>Contextualização</vt:lpstr>
      <vt:lpstr>Apresentação do PowerPoint</vt:lpstr>
      <vt:lpstr>O projeto Defesa Civil nas Escolas representa mais um importante avanço, formando crianças e adolescentes conscientes sobre prevenção de desastres e transformando-os em multiplicadores de conhecimento dentro de suas famílias e comunidades. Investir na educação é construir uma cidade mais resiliente para as futuras gerações.</vt:lpstr>
      <vt:lpstr>Apresentação do PowerPoint</vt:lpstr>
      <vt:lpstr>Ações Desenvolvidas</vt:lpstr>
      <vt:lpstr>Ações Desenvolvidas</vt:lpstr>
      <vt:lpstr>Ações Desenvolvidas</vt:lpstr>
      <vt:lpstr>Ações Desenvolvidas</vt:lpstr>
      <vt:lpstr>Ações Desenvolvidas</vt:lpstr>
      <vt:lpstr>Os resultados alcançados ao longo desses anos demonstram que a prevenção salva vidas, reduz danos materiais e fortalece a capacidade de resposta da comunidade. Cada ação realizada representa um investimento na segurança, na cidadania e na qualidade de vida da população de Mimoso do Sul.</vt:lpstr>
      <vt:lpstr>Defesa Civil somos todos nós! Juntos somos mais fortes.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Office Cidec 06</cp:lastModifiedBy>
  <cp:revision>1</cp:revision>
  <dcterms:created xsi:type="dcterms:W3CDTF">2026-08-05T17:12:34Z</dcterms:created>
  <dcterms:modified xsi:type="dcterms:W3CDTF">2026-08-05T17:18:51Z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2026-08-03T00:00:00Z</vt:filetime>
  </property>
  <property fmtid="{D5CDD505-2E9C-101B-9397-08002B2CF9AE}" pid="4" name="LastSaved">
    <vt:filetime>2026-08-05T00:00:00Z</vt:filetime>
  </property>
  <property fmtid="{D5CDD505-2E9C-101B-9397-08002B2CF9AE}" pid="5" name="Producer">
    <vt:lpwstr>iText® Core 7.2.0 (AGPL version) ©2000-2021 iText Group NV; modified using iText® Core 7.2.0 (AGPL version) ©2000-2021 iText Group NV; modified using iText® Core 7.2.0 (AGPL version) ©2000-2021 iText Group NV</vt:lpwstr>
  </property>
</Properties>
</file>