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774" y="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1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51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3853" y="98754"/>
            <a:ext cx="9358420" cy="19603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9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388232" y="2095563"/>
            <a:ext cx="11511534" cy="23723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51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‹nº›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g"/><Relationship Id="rId4" Type="http://schemas.openxmlformats.org/officeDocument/2006/relationships/image" Target="../media/image9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10" Type="http://schemas.openxmlformats.org/officeDocument/2006/relationships/image" Target="../media/image24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ject 8" descr="$PPTXTitle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 indent="-635" algn="ctr">
              <a:lnSpc>
                <a:spcPts val="6150"/>
              </a:lnSpc>
              <a:spcBef>
                <a:spcPts val="229"/>
              </a:spcBef>
            </a:pPr>
            <a:r>
              <a:rPr spc="-625" dirty="0"/>
              <a:t>IM</a:t>
            </a:r>
            <a:r>
              <a:rPr spc="-635" dirty="0"/>
              <a:t>P</a:t>
            </a:r>
            <a:r>
              <a:rPr spc="-625" dirty="0"/>
              <a:t>L</a:t>
            </a:r>
            <a:r>
              <a:rPr spc="-635" dirty="0"/>
              <a:t>ANTAÇÃ</a:t>
            </a:r>
            <a:r>
              <a:rPr spc="220" dirty="0"/>
              <a:t>O</a:t>
            </a:r>
            <a:r>
              <a:rPr spc="-635" dirty="0"/>
              <a:t>D</a:t>
            </a:r>
            <a:r>
              <a:rPr spc="-625" dirty="0"/>
              <a:t>IQ</a:t>
            </a:r>
            <a:r>
              <a:rPr spc="-635" dirty="0"/>
              <a:t>U</a:t>
            </a:r>
            <a:r>
              <a:rPr spc="220" dirty="0"/>
              <a:t>E</a:t>
            </a:r>
            <a:r>
              <a:rPr spc="-635" dirty="0"/>
              <a:t>D</a:t>
            </a:r>
            <a:r>
              <a:rPr spc="220" dirty="0"/>
              <a:t>E</a:t>
            </a:r>
            <a:r>
              <a:rPr spc="-635" dirty="0"/>
              <a:t>C</a:t>
            </a:r>
            <a:r>
              <a:rPr spc="-625" dirty="0"/>
              <a:t>O</a:t>
            </a:r>
            <a:r>
              <a:rPr spc="-635" dirty="0"/>
              <a:t>NTENÇÃ</a:t>
            </a:r>
            <a:r>
              <a:rPr spc="220" dirty="0"/>
              <a:t>O</a:t>
            </a:r>
            <a:r>
              <a:rPr spc="-30" dirty="0"/>
              <a:t>E</a:t>
            </a:r>
            <a:r>
              <a:rPr spc="-490" dirty="0"/>
              <a:t> </a:t>
            </a:r>
            <a:r>
              <a:rPr spc="-640" dirty="0"/>
              <a:t>DESASS</a:t>
            </a:r>
            <a:r>
              <a:rPr spc="-630" dirty="0"/>
              <a:t>O</a:t>
            </a:r>
            <a:r>
              <a:rPr spc="-640" dirty="0"/>
              <a:t>REA</a:t>
            </a:r>
            <a:r>
              <a:rPr spc="-630" dirty="0"/>
              <a:t>M</a:t>
            </a:r>
            <a:r>
              <a:rPr spc="-640" dirty="0"/>
              <a:t>ENT</a:t>
            </a:r>
            <a:r>
              <a:rPr spc="215" dirty="0"/>
              <a:t>O</a:t>
            </a:r>
            <a:r>
              <a:rPr spc="-640" dirty="0"/>
              <a:t>PAR</a:t>
            </a:r>
            <a:r>
              <a:rPr spc="215" dirty="0"/>
              <a:t>A</a:t>
            </a:r>
            <a:r>
              <a:rPr spc="-640" dirty="0"/>
              <a:t>REDUÇÃ</a:t>
            </a:r>
            <a:r>
              <a:rPr spc="215" dirty="0"/>
              <a:t>O</a:t>
            </a:r>
            <a:r>
              <a:rPr spc="-640" dirty="0"/>
              <a:t>DA</a:t>
            </a:r>
            <a:r>
              <a:rPr spc="-35" dirty="0"/>
              <a:t>S</a:t>
            </a:r>
            <a:r>
              <a:rPr spc="-530" dirty="0"/>
              <a:t> </a:t>
            </a:r>
            <a:r>
              <a:rPr spc="-630" dirty="0"/>
              <a:t>I</a:t>
            </a:r>
            <a:r>
              <a:rPr spc="-640" dirty="0"/>
              <a:t>NUNDAÇ</a:t>
            </a:r>
            <a:r>
              <a:rPr spc="-630" dirty="0"/>
              <a:t>Õ</a:t>
            </a:r>
            <a:r>
              <a:rPr spc="-640" dirty="0"/>
              <a:t>E</a:t>
            </a:r>
            <a:r>
              <a:rPr spc="215" dirty="0"/>
              <a:t>S</a:t>
            </a:r>
            <a:r>
              <a:rPr spc="-640" dirty="0"/>
              <a:t>URBANA</a:t>
            </a:r>
            <a:r>
              <a:rPr spc="-35" dirty="0"/>
              <a:t>S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05066" y="5007365"/>
            <a:ext cx="16478250" cy="3616325"/>
          </a:xfrm>
          <a:prstGeom prst="rect">
            <a:avLst/>
          </a:prstGeom>
        </p:spPr>
        <p:txBody>
          <a:bodyPr vert="horz" wrap="square" lIns="0" tIns="10223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805"/>
              </a:spcBef>
            </a:pPr>
            <a:r>
              <a:rPr sz="3350" spc="-25" dirty="0">
                <a:latin typeface="Arial MT"/>
                <a:cs typeface="Arial MT"/>
              </a:rPr>
              <a:t>Programa</a:t>
            </a:r>
            <a:r>
              <a:rPr sz="3350" spc="-165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de</a:t>
            </a:r>
            <a:r>
              <a:rPr sz="3350" spc="-160" dirty="0">
                <a:latin typeface="Arial MT"/>
                <a:cs typeface="Arial MT"/>
              </a:rPr>
              <a:t> </a:t>
            </a:r>
            <a:r>
              <a:rPr sz="3350" spc="-25" dirty="0">
                <a:latin typeface="Arial MT"/>
                <a:cs typeface="Arial MT"/>
              </a:rPr>
              <a:t>Extensão</a:t>
            </a:r>
            <a:r>
              <a:rPr sz="3350" spc="-160" dirty="0">
                <a:latin typeface="Arial MT"/>
                <a:cs typeface="Arial MT"/>
              </a:rPr>
              <a:t> </a:t>
            </a:r>
            <a:r>
              <a:rPr sz="3350" spc="-25" dirty="0">
                <a:latin typeface="Arial MT"/>
                <a:cs typeface="Arial MT"/>
              </a:rPr>
              <a:t>Soluções</a:t>
            </a:r>
            <a:r>
              <a:rPr sz="3350" spc="-160" dirty="0">
                <a:latin typeface="Arial MT"/>
                <a:cs typeface="Arial MT"/>
              </a:rPr>
              <a:t> </a:t>
            </a:r>
            <a:r>
              <a:rPr sz="3350" spc="-30" dirty="0">
                <a:latin typeface="Arial MT"/>
                <a:cs typeface="Arial MT"/>
              </a:rPr>
              <a:t>Geológicas</a:t>
            </a:r>
            <a:r>
              <a:rPr sz="3350" spc="-160" dirty="0">
                <a:latin typeface="Arial MT"/>
                <a:cs typeface="Arial MT"/>
              </a:rPr>
              <a:t> </a:t>
            </a:r>
            <a:r>
              <a:rPr sz="3350" spc="-10" dirty="0">
                <a:latin typeface="Arial MT"/>
                <a:cs typeface="Arial MT"/>
              </a:rPr>
              <a:t>Aplicadas</a:t>
            </a:r>
            <a:endParaRPr sz="3350">
              <a:latin typeface="Arial MT"/>
              <a:cs typeface="Arial MT"/>
            </a:endParaRPr>
          </a:p>
          <a:p>
            <a:pPr marL="12700" marR="5080" algn="ctr">
              <a:lnSpc>
                <a:spcPct val="117500"/>
              </a:lnSpc>
            </a:pPr>
            <a:r>
              <a:rPr sz="3350" spc="-20" dirty="0">
                <a:latin typeface="Arial MT"/>
                <a:cs typeface="Arial MT"/>
              </a:rPr>
              <a:t>Prof.</a:t>
            </a:r>
            <a:r>
              <a:rPr sz="3350" spc="-180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Dr.</a:t>
            </a:r>
            <a:r>
              <a:rPr sz="3350" spc="-180" dirty="0">
                <a:latin typeface="Arial MT"/>
                <a:cs typeface="Arial MT"/>
              </a:rPr>
              <a:t> </a:t>
            </a:r>
            <a:r>
              <a:rPr sz="3350" spc="-10" dirty="0">
                <a:latin typeface="Arial MT"/>
                <a:cs typeface="Arial MT"/>
              </a:rPr>
              <a:t>Éder</a:t>
            </a:r>
            <a:r>
              <a:rPr sz="3350" spc="-175" dirty="0">
                <a:latin typeface="Arial MT"/>
                <a:cs typeface="Arial MT"/>
              </a:rPr>
              <a:t> </a:t>
            </a:r>
            <a:r>
              <a:rPr sz="3350" spc="-25" dirty="0">
                <a:latin typeface="Arial MT"/>
                <a:cs typeface="Arial MT"/>
              </a:rPr>
              <a:t>Carlos</a:t>
            </a:r>
            <a:r>
              <a:rPr sz="3350" spc="-180" dirty="0">
                <a:latin typeface="Arial MT"/>
                <a:cs typeface="Arial MT"/>
              </a:rPr>
              <a:t> </a:t>
            </a:r>
            <a:r>
              <a:rPr sz="3350" spc="-30" dirty="0">
                <a:latin typeface="Arial MT"/>
                <a:cs typeface="Arial MT"/>
              </a:rPr>
              <a:t>Moreira;</a:t>
            </a:r>
            <a:r>
              <a:rPr sz="3350" spc="-175" dirty="0">
                <a:latin typeface="Arial MT"/>
                <a:cs typeface="Arial MT"/>
              </a:rPr>
              <a:t> </a:t>
            </a:r>
            <a:r>
              <a:rPr sz="3350" spc="-35" dirty="0">
                <a:latin typeface="Arial MT"/>
                <a:cs typeface="Arial MT"/>
              </a:rPr>
              <a:t>Graduandas</a:t>
            </a:r>
            <a:r>
              <a:rPr sz="3350" spc="-180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em</a:t>
            </a:r>
            <a:r>
              <a:rPr sz="3350" spc="-180" dirty="0">
                <a:latin typeface="Arial MT"/>
                <a:cs typeface="Arial MT"/>
              </a:rPr>
              <a:t> </a:t>
            </a:r>
            <a:r>
              <a:rPr sz="3350" spc="-30" dirty="0">
                <a:latin typeface="Arial MT"/>
                <a:cs typeface="Arial MT"/>
              </a:rPr>
              <a:t>Geologia</a:t>
            </a:r>
            <a:r>
              <a:rPr sz="3350" spc="-175" dirty="0">
                <a:latin typeface="Arial MT"/>
                <a:cs typeface="Arial MT"/>
              </a:rPr>
              <a:t> </a:t>
            </a:r>
            <a:r>
              <a:rPr sz="3350" spc="-20" dirty="0">
                <a:latin typeface="Arial MT"/>
                <a:cs typeface="Arial MT"/>
              </a:rPr>
              <a:t>Mari’</a:t>
            </a:r>
            <a:r>
              <a:rPr sz="3350" spc="-180" dirty="0">
                <a:latin typeface="Arial MT"/>
                <a:cs typeface="Arial MT"/>
              </a:rPr>
              <a:t> </a:t>
            </a:r>
            <a:r>
              <a:rPr sz="3350" spc="-10" dirty="0">
                <a:latin typeface="Arial MT"/>
                <a:cs typeface="Arial MT"/>
              </a:rPr>
              <a:t>Anna</a:t>
            </a:r>
            <a:r>
              <a:rPr sz="3350" spc="-175" dirty="0">
                <a:latin typeface="Arial MT"/>
                <a:cs typeface="Arial MT"/>
              </a:rPr>
              <a:t> </a:t>
            </a:r>
            <a:r>
              <a:rPr sz="3350" spc="-25" dirty="0">
                <a:latin typeface="Arial MT"/>
                <a:cs typeface="Arial MT"/>
              </a:rPr>
              <a:t>Martins</a:t>
            </a:r>
            <a:r>
              <a:rPr sz="3350" spc="-180" dirty="0">
                <a:latin typeface="Arial MT"/>
                <a:cs typeface="Arial MT"/>
              </a:rPr>
              <a:t> </a:t>
            </a:r>
            <a:r>
              <a:rPr sz="3350" spc="-35" dirty="0">
                <a:latin typeface="Arial MT"/>
                <a:cs typeface="Arial MT"/>
              </a:rPr>
              <a:t>Delesposte</a:t>
            </a:r>
            <a:r>
              <a:rPr sz="3350" spc="-175" dirty="0">
                <a:latin typeface="Arial MT"/>
                <a:cs typeface="Arial MT"/>
              </a:rPr>
              <a:t> </a:t>
            </a:r>
            <a:r>
              <a:rPr sz="3350" spc="-50" dirty="0">
                <a:latin typeface="Arial MT"/>
                <a:cs typeface="Arial MT"/>
              </a:rPr>
              <a:t>e </a:t>
            </a:r>
            <a:r>
              <a:rPr sz="3350" spc="-25" dirty="0">
                <a:latin typeface="Arial MT"/>
                <a:cs typeface="Arial MT"/>
              </a:rPr>
              <a:t>Mikele</a:t>
            </a:r>
            <a:r>
              <a:rPr sz="3350" spc="-155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da</a:t>
            </a:r>
            <a:r>
              <a:rPr sz="3350" spc="-160" dirty="0">
                <a:latin typeface="Arial MT"/>
                <a:cs typeface="Arial MT"/>
              </a:rPr>
              <a:t> </a:t>
            </a:r>
            <a:r>
              <a:rPr sz="3350" spc="-20" dirty="0">
                <a:latin typeface="Arial MT"/>
                <a:cs typeface="Arial MT"/>
              </a:rPr>
              <a:t>Silva</a:t>
            </a:r>
            <a:r>
              <a:rPr sz="3350" spc="-155" dirty="0">
                <a:latin typeface="Arial MT"/>
                <a:cs typeface="Arial MT"/>
              </a:rPr>
              <a:t> </a:t>
            </a:r>
            <a:r>
              <a:rPr sz="3350" spc="-35" dirty="0">
                <a:latin typeface="Arial MT"/>
                <a:cs typeface="Arial MT"/>
              </a:rPr>
              <a:t>Ferreira;</a:t>
            </a:r>
            <a:r>
              <a:rPr sz="3350" spc="-155" dirty="0">
                <a:latin typeface="Arial MT"/>
                <a:cs typeface="Arial MT"/>
              </a:rPr>
              <a:t> </a:t>
            </a:r>
            <a:r>
              <a:rPr sz="3350" spc="-25" dirty="0">
                <a:latin typeface="Arial MT"/>
                <a:cs typeface="Arial MT"/>
              </a:rPr>
              <a:t>Wesley</a:t>
            </a:r>
            <a:r>
              <a:rPr sz="3350" spc="-155" dirty="0">
                <a:latin typeface="Arial MT"/>
                <a:cs typeface="Arial MT"/>
              </a:rPr>
              <a:t> </a:t>
            </a:r>
            <a:r>
              <a:rPr sz="3350" spc="-35" dirty="0">
                <a:latin typeface="Arial MT"/>
                <a:cs typeface="Arial MT"/>
              </a:rPr>
              <a:t>Costermani</a:t>
            </a:r>
            <a:r>
              <a:rPr sz="3350" spc="-155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-</a:t>
            </a:r>
            <a:r>
              <a:rPr sz="3350" spc="-155" dirty="0">
                <a:latin typeface="Arial MT"/>
                <a:cs typeface="Arial MT"/>
              </a:rPr>
              <a:t> </a:t>
            </a:r>
            <a:r>
              <a:rPr sz="3350" spc="-35" dirty="0">
                <a:latin typeface="Arial MT"/>
                <a:cs typeface="Arial MT"/>
              </a:rPr>
              <a:t>Coordenador</a:t>
            </a:r>
            <a:r>
              <a:rPr sz="3350" spc="-155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de</a:t>
            </a:r>
            <a:r>
              <a:rPr sz="3350" spc="-155" dirty="0">
                <a:latin typeface="Arial MT"/>
                <a:cs typeface="Arial MT"/>
              </a:rPr>
              <a:t> </a:t>
            </a:r>
            <a:r>
              <a:rPr sz="3350" spc="-30" dirty="0">
                <a:latin typeface="Arial MT"/>
                <a:cs typeface="Arial MT"/>
              </a:rPr>
              <a:t>proteção</a:t>
            </a:r>
            <a:r>
              <a:rPr sz="3350" spc="-155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e</a:t>
            </a:r>
            <a:r>
              <a:rPr sz="3350" spc="-155" dirty="0">
                <a:latin typeface="Arial MT"/>
                <a:cs typeface="Arial MT"/>
              </a:rPr>
              <a:t> </a:t>
            </a:r>
            <a:r>
              <a:rPr sz="3350" spc="-20" dirty="0">
                <a:latin typeface="Arial MT"/>
                <a:cs typeface="Arial MT"/>
              </a:rPr>
              <a:t>defesa</a:t>
            </a:r>
            <a:r>
              <a:rPr sz="3350" spc="-155" dirty="0">
                <a:latin typeface="Arial MT"/>
                <a:cs typeface="Arial MT"/>
              </a:rPr>
              <a:t> </a:t>
            </a:r>
            <a:r>
              <a:rPr sz="3350" spc="-10" dirty="0">
                <a:latin typeface="Arial MT"/>
                <a:cs typeface="Arial MT"/>
              </a:rPr>
              <a:t>civil.</a:t>
            </a:r>
            <a:endParaRPr sz="335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330"/>
              </a:spcBef>
            </a:pPr>
            <a:r>
              <a:rPr sz="3350" dirty="0">
                <a:latin typeface="Arial MT"/>
                <a:cs typeface="Arial MT"/>
              </a:rPr>
              <a:t>Defesa</a:t>
            </a:r>
            <a:r>
              <a:rPr sz="3350" spc="-105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Civil</a:t>
            </a:r>
            <a:r>
              <a:rPr sz="3350" spc="-105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-</a:t>
            </a:r>
            <a:r>
              <a:rPr sz="3350" spc="-105" dirty="0">
                <a:latin typeface="Arial MT"/>
                <a:cs typeface="Arial MT"/>
              </a:rPr>
              <a:t> </a:t>
            </a:r>
            <a:r>
              <a:rPr sz="3350" dirty="0">
                <a:latin typeface="Arial MT"/>
                <a:cs typeface="Arial MT"/>
              </a:rPr>
              <a:t>Jerônimo</a:t>
            </a:r>
            <a:r>
              <a:rPr sz="3350" spc="-105" dirty="0">
                <a:latin typeface="Arial MT"/>
                <a:cs typeface="Arial MT"/>
              </a:rPr>
              <a:t> </a:t>
            </a:r>
            <a:r>
              <a:rPr sz="3350" spc="-10" dirty="0">
                <a:latin typeface="Arial MT"/>
                <a:cs typeface="Arial MT"/>
              </a:rPr>
              <a:t>Monteiro</a:t>
            </a:r>
            <a:endParaRPr sz="335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975"/>
              </a:spcBef>
            </a:pPr>
            <a:endParaRPr sz="3350">
              <a:latin typeface="Arial MT"/>
              <a:cs typeface="Arial MT"/>
            </a:endParaRPr>
          </a:p>
          <a:p>
            <a:pPr marL="22225" algn="ctr">
              <a:lnSpc>
                <a:spcPct val="100000"/>
              </a:lnSpc>
              <a:spcBef>
                <a:spcPts val="5"/>
              </a:spcBef>
            </a:pPr>
            <a:r>
              <a:rPr sz="4100" spc="-120" dirty="0">
                <a:latin typeface="Arial MT"/>
                <a:cs typeface="Arial MT"/>
              </a:rPr>
              <a:t>1º</a:t>
            </a:r>
            <a:r>
              <a:rPr sz="4100" spc="-405" dirty="0">
                <a:latin typeface="Arial MT"/>
                <a:cs typeface="Arial MT"/>
              </a:rPr>
              <a:t> </a:t>
            </a:r>
            <a:r>
              <a:rPr sz="4100" spc="-215" dirty="0">
                <a:latin typeface="Arial MT"/>
                <a:cs typeface="Arial MT"/>
              </a:rPr>
              <a:t>Seminário</a:t>
            </a:r>
            <a:r>
              <a:rPr sz="4100" spc="-405" dirty="0">
                <a:latin typeface="Arial MT"/>
                <a:cs typeface="Arial MT"/>
              </a:rPr>
              <a:t> </a:t>
            </a:r>
            <a:r>
              <a:rPr sz="4100" spc="-210" dirty="0">
                <a:latin typeface="Arial MT"/>
                <a:cs typeface="Arial MT"/>
              </a:rPr>
              <a:t>Estadual</a:t>
            </a:r>
            <a:r>
              <a:rPr sz="4100" spc="-400" dirty="0">
                <a:latin typeface="Arial MT"/>
                <a:cs typeface="Arial MT"/>
              </a:rPr>
              <a:t> </a:t>
            </a:r>
            <a:r>
              <a:rPr sz="4100" spc="-120" dirty="0">
                <a:latin typeface="Arial MT"/>
                <a:cs typeface="Arial MT"/>
              </a:rPr>
              <a:t>de</a:t>
            </a:r>
            <a:r>
              <a:rPr sz="4100" spc="-405" dirty="0">
                <a:latin typeface="Arial MT"/>
                <a:cs typeface="Arial MT"/>
              </a:rPr>
              <a:t> </a:t>
            </a:r>
            <a:r>
              <a:rPr sz="4100" spc="-185" dirty="0">
                <a:latin typeface="Arial MT"/>
                <a:cs typeface="Arial MT"/>
              </a:rPr>
              <a:t>Boas</a:t>
            </a:r>
            <a:r>
              <a:rPr sz="4100" spc="-405" dirty="0">
                <a:latin typeface="Arial MT"/>
                <a:cs typeface="Arial MT"/>
              </a:rPr>
              <a:t> </a:t>
            </a:r>
            <a:r>
              <a:rPr sz="4100" spc="-210" dirty="0">
                <a:latin typeface="Arial MT"/>
                <a:cs typeface="Arial MT"/>
              </a:rPr>
              <a:t>Práticas</a:t>
            </a:r>
            <a:r>
              <a:rPr sz="4100" spc="-400" dirty="0">
                <a:latin typeface="Arial MT"/>
                <a:cs typeface="Arial MT"/>
              </a:rPr>
              <a:t> </a:t>
            </a:r>
            <a:r>
              <a:rPr sz="4100" spc="-120" dirty="0">
                <a:latin typeface="Arial MT"/>
                <a:cs typeface="Arial MT"/>
              </a:rPr>
              <a:t>em</a:t>
            </a:r>
            <a:r>
              <a:rPr sz="4100" spc="-405" dirty="0">
                <a:latin typeface="Arial MT"/>
                <a:cs typeface="Arial MT"/>
              </a:rPr>
              <a:t> </a:t>
            </a:r>
            <a:r>
              <a:rPr sz="4100" spc="-210" dirty="0">
                <a:latin typeface="Arial MT"/>
                <a:cs typeface="Arial MT"/>
              </a:rPr>
              <a:t>Proteção</a:t>
            </a:r>
            <a:r>
              <a:rPr sz="4100" spc="-405" dirty="0">
                <a:latin typeface="Arial MT"/>
                <a:cs typeface="Arial MT"/>
              </a:rPr>
              <a:t> </a:t>
            </a:r>
            <a:r>
              <a:rPr sz="4100" dirty="0">
                <a:latin typeface="Arial MT"/>
                <a:cs typeface="Arial MT"/>
              </a:rPr>
              <a:t>e</a:t>
            </a:r>
            <a:r>
              <a:rPr sz="4100" spc="-400" dirty="0">
                <a:latin typeface="Arial MT"/>
                <a:cs typeface="Arial MT"/>
              </a:rPr>
              <a:t> </a:t>
            </a:r>
            <a:r>
              <a:rPr sz="4100" spc="-200" dirty="0">
                <a:latin typeface="Arial MT"/>
                <a:cs typeface="Arial MT"/>
              </a:rPr>
              <a:t>Defesa</a:t>
            </a:r>
            <a:r>
              <a:rPr sz="4100" spc="-405" dirty="0">
                <a:latin typeface="Arial MT"/>
                <a:cs typeface="Arial MT"/>
              </a:rPr>
              <a:t> </a:t>
            </a:r>
            <a:r>
              <a:rPr sz="4100" spc="-20" dirty="0">
                <a:latin typeface="Arial MT"/>
                <a:cs typeface="Arial MT"/>
              </a:rPr>
              <a:t>Civil</a:t>
            </a:r>
            <a:endParaRPr sz="41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6575" y="18288"/>
            <a:ext cx="18251342" cy="10268710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10150" rIns="0" bIns="0" rtlCol="0">
            <a:spAutoFit/>
          </a:bodyPr>
          <a:lstStyle/>
          <a:p>
            <a:pPr marL="57785">
              <a:lnSpc>
                <a:spcPct val="100000"/>
              </a:lnSpc>
              <a:spcBef>
                <a:spcPts val="100"/>
              </a:spcBef>
            </a:pPr>
            <a:r>
              <a:rPr spc="-450" dirty="0"/>
              <a:t>Conclusão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016000" y="3920839"/>
            <a:ext cx="15054580" cy="2391410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12700" marR="5080">
              <a:lnSpc>
                <a:spcPts val="4650"/>
              </a:lnSpc>
              <a:spcBef>
                <a:spcPts val="229"/>
              </a:spcBef>
            </a:pPr>
            <a:r>
              <a:rPr sz="3900" spc="-155" dirty="0">
                <a:latin typeface="Arial MT"/>
                <a:cs typeface="Arial MT"/>
              </a:rPr>
              <a:t>Nossa</a:t>
            </a:r>
            <a:r>
              <a:rPr sz="3900" spc="110" dirty="0">
                <a:latin typeface="Arial MT"/>
                <a:cs typeface="Arial MT"/>
              </a:rPr>
              <a:t> </a:t>
            </a:r>
            <a:r>
              <a:rPr sz="3900" spc="-245" dirty="0">
                <a:latin typeface="Arial MT"/>
                <a:cs typeface="Arial MT"/>
              </a:rPr>
              <a:t>parte</a:t>
            </a:r>
            <a:r>
              <a:rPr sz="3900" spc="-550" dirty="0">
                <a:latin typeface="Arial MT"/>
                <a:cs typeface="Arial MT"/>
              </a:rPr>
              <a:t> </a:t>
            </a:r>
            <a:r>
              <a:rPr sz="3900" spc="-30" dirty="0">
                <a:latin typeface="Arial MT"/>
                <a:cs typeface="Arial MT"/>
              </a:rPr>
              <a:t>é</a:t>
            </a:r>
            <a:r>
              <a:rPr sz="3900" spc="-550" dirty="0">
                <a:latin typeface="Arial MT"/>
                <a:cs typeface="Arial MT"/>
              </a:rPr>
              <a:t> </a:t>
            </a:r>
            <a:r>
              <a:rPr sz="3900" spc="-260" dirty="0">
                <a:latin typeface="Arial MT"/>
                <a:cs typeface="Arial MT"/>
              </a:rPr>
              <a:t>estimular</a:t>
            </a:r>
            <a:r>
              <a:rPr sz="3900" spc="-545" dirty="0">
                <a:latin typeface="Arial MT"/>
                <a:cs typeface="Arial MT"/>
              </a:rPr>
              <a:t> </a:t>
            </a:r>
            <a:r>
              <a:rPr sz="3900" spc="-155" dirty="0">
                <a:latin typeface="Arial MT"/>
                <a:cs typeface="Arial MT"/>
              </a:rPr>
              <a:t>as</a:t>
            </a:r>
            <a:r>
              <a:rPr sz="3900" spc="-550" dirty="0">
                <a:latin typeface="Arial MT"/>
                <a:cs typeface="Arial MT"/>
              </a:rPr>
              <a:t> </a:t>
            </a:r>
            <a:r>
              <a:rPr sz="3900" spc="-265" dirty="0">
                <a:latin typeface="Arial MT"/>
                <a:cs typeface="Arial MT"/>
              </a:rPr>
              <a:t>prefeituras</a:t>
            </a:r>
            <a:r>
              <a:rPr sz="3900" spc="-550" dirty="0">
                <a:latin typeface="Arial MT"/>
                <a:cs typeface="Arial MT"/>
              </a:rPr>
              <a:t> </a:t>
            </a:r>
            <a:r>
              <a:rPr sz="3900" spc="-30" dirty="0">
                <a:latin typeface="Arial MT"/>
                <a:cs typeface="Arial MT"/>
              </a:rPr>
              <a:t>a</a:t>
            </a:r>
            <a:r>
              <a:rPr sz="3900" spc="-550" dirty="0">
                <a:latin typeface="Arial MT"/>
                <a:cs typeface="Arial MT"/>
              </a:rPr>
              <a:t> </a:t>
            </a:r>
            <a:r>
              <a:rPr sz="3900" spc="-265" dirty="0">
                <a:latin typeface="Arial MT"/>
                <a:cs typeface="Arial MT"/>
              </a:rPr>
              <a:t>adotarem</a:t>
            </a:r>
            <a:r>
              <a:rPr sz="3900" spc="-550" dirty="0">
                <a:latin typeface="Arial MT"/>
                <a:cs typeface="Arial MT"/>
              </a:rPr>
              <a:t> </a:t>
            </a:r>
            <a:r>
              <a:rPr sz="3900" spc="-254" dirty="0">
                <a:latin typeface="Arial MT"/>
                <a:cs typeface="Arial MT"/>
              </a:rPr>
              <a:t>medidas</a:t>
            </a:r>
            <a:r>
              <a:rPr sz="3900" spc="-550" dirty="0">
                <a:latin typeface="Arial MT"/>
                <a:cs typeface="Arial MT"/>
              </a:rPr>
              <a:t> </a:t>
            </a:r>
            <a:r>
              <a:rPr sz="3900" spc="-235" dirty="0">
                <a:latin typeface="Arial MT"/>
                <a:cs typeface="Arial MT"/>
              </a:rPr>
              <a:t>para</a:t>
            </a:r>
            <a:r>
              <a:rPr sz="3900" spc="-550" dirty="0">
                <a:latin typeface="Arial MT"/>
                <a:cs typeface="Arial MT"/>
              </a:rPr>
              <a:t> </a:t>
            </a:r>
            <a:r>
              <a:rPr sz="3900" spc="-265" dirty="0">
                <a:latin typeface="Arial MT"/>
                <a:cs typeface="Arial MT"/>
              </a:rPr>
              <a:t>prevenção</a:t>
            </a:r>
            <a:r>
              <a:rPr sz="3900" spc="-550" dirty="0">
                <a:latin typeface="Arial MT"/>
                <a:cs typeface="Arial MT"/>
              </a:rPr>
              <a:t> </a:t>
            </a:r>
            <a:r>
              <a:rPr sz="3900" spc="-50" dirty="0">
                <a:latin typeface="Arial MT"/>
                <a:cs typeface="Arial MT"/>
              </a:rPr>
              <a:t>e </a:t>
            </a:r>
            <a:r>
              <a:rPr sz="3900" spc="-260" dirty="0">
                <a:latin typeface="Arial MT"/>
                <a:cs typeface="Arial MT"/>
              </a:rPr>
              <a:t>mitigação</a:t>
            </a:r>
            <a:r>
              <a:rPr sz="3900" spc="-535" dirty="0">
                <a:latin typeface="Arial MT"/>
                <a:cs typeface="Arial MT"/>
              </a:rPr>
              <a:t> </a:t>
            </a:r>
            <a:r>
              <a:rPr sz="3900" spc="-165" dirty="0">
                <a:latin typeface="Arial MT"/>
                <a:cs typeface="Arial MT"/>
              </a:rPr>
              <a:t>de</a:t>
            </a:r>
            <a:r>
              <a:rPr sz="3900" spc="-530" dirty="0">
                <a:latin typeface="Arial MT"/>
                <a:cs typeface="Arial MT"/>
              </a:rPr>
              <a:t> </a:t>
            </a:r>
            <a:r>
              <a:rPr sz="3900" spc="-235" dirty="0">
                <a:latin typeface="Arial MT"/>
                <a:cs typeface="Arial MT"/>
              </a:rPr>
              <a:t>riscos</a:t>
            </a:r>
            <a:r>
              <a:rPr sz="3900" spc="-535" dirty="0">
                <a:latin typeface="Arial MT"/>
                <a:cs typeface="Arial MT"/>
              </a:rPr>
              <a:t> </a:t>
            </a:r>
            <a:r>
              <a:rPr sz="3900" spc="-265" dirty="0">
                <a:latin typeface="Arial MT"/>
                <a:cs typeface="Arial MT"/>
              </a:rPr>
              <a:t>geológicos</a:t>
            </a:r>
            <a:r>
              <a:rPr sz="3900" spc="-530" dirty="0">
                <a:latin typeface="Arial MT"/>
                <a:cs typeface="Arial MT"/>
              </a:rPr>
              <a:t> </a:t>
            </a:r>
            <a:r>
              <a:rPr sz="3900" spc="-254" dirty="0">
                <a:latin typeface="Arial MT"/>
                <a:cs typeface="Arial MT"/>
              </a:rPr>
              <a:t>diante</a:t>
            </a:r>
            <a:r>
              <a:rPr sz="3900" spc="-535" dirty="0">
                <a:latin typeface="Arial MT"/>
                <a:cs typeface="Arial MT"/>
              </a:rPr>
              <a:t> </a:t>
            </a:r>
            <a:r>
              <a:rPr sz="3900" spc="-165" dirty="0">
                <a:latin typeface="Arial MT"/>
                <a:cs typeface="Arial MT"/>
              </a:rPr>
              <a:t>do</a:t>
            </a:r>
            <a:r>
              <a:rPr sz="3900" spc="-530" dirty="0">
                <a:latin typeface="Arial MT"/>
                <a:cs typeface="Arial MT"/>
              </a:rPr>
              <a:t> </a:t>
            </a:r>
            <a:r>
              <a:rPr sz="3900" spc="-250" dirty="0">
                <a:latin typeface="Arial MT"/>
                <a:cs typeface="Arial MT"/>
              </a:rPr>
              <a:t>cenário</a:t>
            </a:r>
            <a:r>
              <a:rPr sz="3900" spc="-535" dirty="0">
                <a:latin typeface="Arial MT"/>
                <a:cs typeface="Arial MT"/>
              </a:rPr>
              <a:t> </a:t>
            </a:r>
            <a:r>
              <a:rPr sz="3900" spc="-165" dirty="0">
                <a:latin typeface="Arial MT"/>
                <a:cs typeface="Arial MT"/>
              </a:rPr>
              <a:t>de</a:t>
            </a:r>
            <a:r>
              <a:rPr sz="3900" spc="-530" dirty="0">
                <a:latin typeface="Arial MT"/>
                <a:cs typeface="Arial MT"/>
              </a:rPr>
              <a:t> </a:t>
            </a:r>
            <a:r>
              <a:rPr sz="3900" spc="-260" dirty="0">
                <a:latin typeface="Arial MT"/>
                <a:cs typeface="Arial MT"/>
              </a:rPr>
              <a:t>desastres</a:t>
            </a:r>
            <a:r>
              <a:rPr sz="3900" spc="-535" dirty="0">
                <a:latin typeface="Arial MT"/>
                <a:cs typeface="Arial MT"/>
              </a:rPr>
              <a:t> </a:t>
            </a:r>
            <a:r>
              <a:rPr sz="3900" spc="-265" dirty="0">
                <a:latin typeface="Arial MT"/>
                <a:cs typeface="Arial MT"/>
              </a:rPr>
              <a:t>ambientais,</a:t>
            </a:r>
            <a:r>
              <a:rPr sz="3900" spc="-525" dirty="0">
                <a:latin typeface="Arial MT"/>
                <a:cs typeface="Arial MT"/>
              </a:rPr>
              <a:t> </a:t>
            </a:r>
            <a:r>
              <a:rPr sz="3900" spc="-25" dirty="0">
                <a:latin typeface="Arial MT"/>
                <a:cs typeface="Arial MT"/>
              </a:rPr>
              <a:t>com </a:t>
            </a:r>
            <a:r>
              <a:rPr sz="3900" spc="-260" dirty="0">
                <a:latin typeface="Arial MT"/>
                <a:cs typeface="Arial MT"/>
              </a:rPr>
              <a:t>melhoria</a:t>
            </a:r>
            <a:r>
              <a:rPr sz="3900" spc="-525" dirty="0">
                <a:latin typeface="Arial MT"/>
                <a:cs typeface="Arial MT"/>
              </a:rPr>
              <a:t> </a:t>
            </a:r>
            <a:r>
              <a:rPr sz="3900" spc="-250" dirty="0">
                <a:latin typeface="Arial MT"/>
                <a:cs typeface="Arial MT"/>
              </a:rPr>
              <a:t>direta</a:t>
            </a:r>
            <a:r>
              <a:rPr sz="3900" spc="-525" dirty="0">
                <a:latin typeface="Arial MT"/>
                <a:cs typeface="Arial MT"/>
              </a:rPr>
              <a:t> </a:t>
            </a:r>
            <a:r>
              <a:rPr sz="3900" spc="-165" dirty="0">
                <a:latin typeface="Arial MT"/>
                <a:cs typeface="Arial MT"/>
              </a:rPr>
              <a:t>na</a:t>
            </a:r>
            <a:r>
              <a:rPr sz="3900" spc="-525" dirty="0">
                <a:latin typeface="Arial MT"/>
                <a:cs typeface="Arial MT"/>
              </a:rPr>
              <a:t> </a:t>
            </a:r>
            <a:r>
              <a:rPr sz="3900" spc="-265" dirty="0">
                <a:latin typeface="Arial MT"/>
                <a:cs typeface="Arial MT"/>
              </a:rPr>
              <a:t>segurança</a:t>
            </a:r>
            <a:r>
              <a:rPr sz="3900" spc="-525" dirty="0">
                <a:latin typeface="Arial MT"/>
                <a:cs typeface="Arial MT"/>
              </a:rPr>
              <a:t> </a:t>
            </a:r>
            <a:r>
              <a:rPr sz="3900" spc="-204" dirty="0">
                <a:latin typeface="Arial MT"/>
                <a:cs typeface="Arial MT"/>
              </a:rPr>
              <a:t>das</a:t>
            </a:r>
            <a:r>
              <a:rPr sz="3900" spc="-525" dirty="0">
                <a:latin typeface="Arial MT"/>
                <a:cs typeface="Arial MT"/>
              </a:rPr>
              <a:t> </a:t>
            </a:r>
            <a:r>
              <a:rPr sz="3900" spc="-254" dirty="0">
                <a:latin typeface="Arial MT"/>
                <a:cs typeface="Arial MT"/>
              </a:rPr>
              <a:t>famílias</a:t>
            </a:r>
            <a:r>
              <a:rPr sz="3900" spc="-525" dirty="0">
                <a:latin typeface="Arial MT"/>
                <a:cs typeface="Arial MT"/>
              </a:rPr>
              <a:t> </a:t>
            </a:r>
            <a:r>
              <a:rPr sz="3900" spc="-210" dirty="0">
                <a:latin typeface="Arial MT"/>
                <a:cs typeface="Arial MT"/>
              </a:rPr>
              <a:t>por</a:t>
            </a:r>
            <a:r>
              <a:rPr sz="3900" spc="-520" dirty="0">
                <a:latin typeface="Arial MT"/>
                <a:cs typeface="Arial MT"/>
              </a:rPr>
              <a:t> </a:t>
            </a:r>
            <a:r>
              <a:rPr sz="3900" spc="-235" dirty="0">
                <a:latin typeface="Arial MT"/>
                <a:cs typeface="Arial MT"/>
              </a:rPr>
              <a:t>meio</a:t>
            </a:r>
            <a:r>
              <a:rPr sz="3900" spc="-525" dirty="0">
                <a:latin typeface="Arial MT"/>
                <a:cs typeface="Arial MT"/>
              </a:rPr>
              <a:t> </a:t>
            </a:r>
            <a:r>
              <a:rPr sz="3900" spc="-165" dirty="0">
                <a:latin typeface="Arial MT"/>
                <a:cs typeface="Arial MT"/>
              </a:rPr>
              <a:t>da</a:t>
            </a:r>
            <a:r>
              <a:rPr sz="3900" spc="-525" dirty="0">
                <a:latin typeface="Arial MT"/>
                <a:cs typeface="Arial MT"/>
              </a:rPr>
              <a:t> </a:t>
            </a:r>
            <a:r>
              <a:rPr sz="3900" spc="-254" dirty="0">
                <a:latin typeface="Arial MT"/>
                <a:cs typeface="Arial MT"/>
              </a:rPr>
              <a:t>atuação</a:t>
            </a:r>
            <a:r>
              <a:rPr sz="3900" spc="-520" dirty="0">
                <a:latin typeface="Arial MT"/>
                <a:cs typeface="Arial MT"/>
              </a:rPr>
              <a:t> </a:t>
            </a:r>
            <a:r>
              <a:rPr sz="3900" spc="-265" dirty="0">
                <a:latin typeface="Arial MT"/>
                <a:cs typeface="Arial MT"/>
              </a:rPr>
              <a:t>integrada</a:t>
            </a:r>
            <a:r>
              <a:rPr sz="3900" spc="-525" dirty="0">
                <a:latin typeface="Arial MT"/>
                <a:cs typeface="Arial MT"/>
              </a:rPr>
              <a:t> </a:t>
            </a:r>
            <a:r>
              <a:rPr sz="3900" spc="-245" dirty="0">
                <a:latin typeface="Arial MT"/>
                <a:cs typeface="Arial MT"/>
              </a:rPr>
              <a:t>entre</a:t>
            </a:r>
            <a:r>
              <a:rPr sz="3900" spc="-525" dirty="0">
                <a:latin typeface="Arial MT"/>
                <a:cs typeface="Arial MT"/>
              </a:rPr>
              <a:t> </a:t>
            </a:r>
            <a:r>
              <a:rPr sz="3900" spc="-50" dirty="0">
                <a:latin typeface="Arial MT"/>
                <a:cs typeface="Arial MT"/>
              </a:rPr>
              <a:t>a </a:t>
            </a:r>
            <a:r>
              <a:rPr sz="3900" spc="-250" dirty="0">
                <a:latin typeface="Arial MT"/>
                <a:cs typeface="Arial MT"/>
              </a:rPr>
              <a:t>Defesa</a:t>
            </a:r>
            <a:r>
              <a:rPr sz="3900" spc="-535" dirty="0">
                <a:latin typeface="Arial MT"/>
                <a:cs typeface="Arial MT"/>
              </a:rPr>
              <a:t> </a:t>
            </a:r>
            <a:r>
              <a:rPr sz="3900" spc="-220" dirty="0">
                <a:latin typeface="Arial MT"/>
                <a:cs typeface="Arial MT"/>
              </a:rPr>
              <a:t>Civil</a:t>
            </a:r>
            <a:r>
              <a:rPr sz="3900" spc="-530" dirty="0">
                <a:latin typeface="Arial MT"/>
                <a:cs typeface="Arial MT"/>
              </a:rPr>
              <a:t> </a:t>
            </a:r>
            <a:r>
              <a:rPr sz="3900" spc="-30" dirty="0">
                <a:latin typeface="Arial MT"/>
                <a:cs typeface="Arial MT"/>
              </a:rPr>
              <a:t>e</a:t>
            </a:r>
            <a:r>
              <a:rPr sz="3900" spc="-535" dirty="0">
                <a:latin typeface="Arial MT"/>
                <a:cs typeface="Arial MT"/>
              </a:rPr>
              <a:t> </a:t>
            </a:r>
            <a:r>
              <a:rPr sz="3900" spc="-30" dirty="0">
                <a:latin typeface="Arial MT"/>
                <a:cs typeface="Arial MT"/>
              </a:rPr>
              <a:t>a</a:t>
            </a:r>
            <a:r>
              <a:rPr sz="3900" spc="-530" dirty="0">
                <a:latin typeface="Arial MT"/>
                <a:cs typeface="Arial MT"/>
              </a:rPr>
              <a:t> </a:t>
            </a:r>
            <a:r>
              <a:rPr sz="3900" spc="-275" dirty="0">
                <a:latin typeface="Arial MT"/>
                <a:cs typeface="Arial MT"/>
              </a:rPr>
              <a:t>Prefeitura.</a:t>
            </a:r>
            <a:endParaRPr sz="3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96986" rIns="0" bIns="0" rtlCol="0">
            <a:spAutoFit/>
          </a:bodyPr>
          <a:lstStyle/>
          <a:p>
            <a:pPr marL="153670">
              <a:lnSpc>
                <a:spcPct val="100000"/>
              </a:lnSpc>
              <a:spcBef>
                <a:spcPts val="100"/>
              </a:spcBef>
            </a:pPr>
            <a:r>
              <a:rPr sz="7550" spc="-475" dirty="0"/>
              <a:t>Contextualização</a:t>
            </a:r>
            <a:endParaRPr sz="7550"/>
          </a:p>
        </p:txBody>
      </p:sp>
      <p:sp>
        <p:nvSpPr>
          <p:cNvPr id="3" name="object 3"/>
          <p:cNvSpPr txBox="1"/>
          <p:nvPr/>
        </p:nvSpPr>
        <p:spPr>
          <a:xfrm>
            <a:off x="1052956" y="3586483"/>
            <a:ext cx="16607155" cy="3759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algn="just">
              <a:lnSpc>
                <a:spcPct val="100000"/>
              </a:lnSpc>
              <a:spcBef>
                <a:spcPts val="100"/>
              </a:spcBef>
            </a:pPr>
            <a:r>
              <a:rPr sz="3500" dirty="0">
                <a:latin typeface="Arial MT"/>
                <a:cs typeface="Arial MT"/>
              </a:rPr>
              <a:t>O</a:t>
            </a:r>
            <a:r>
              <a:rPr sz="3500" spc="-70" dirty="0">
                <a:latin typeface="Arial MT"/>
                <a:cs typeface="Arial MT"/>
              </a:rPr>
              <a:t> </a:t>
            </a:r>
            <a:r>
              <a:rPr sz="3500" spc="-25" dirty="0">
                <a:latin typeface="Arial MT"/>
                <a:cs typeface="Arial MT"/>
              </a:rPr>
              <a:t>problema</a:t>
            </a:r>
            <a:r>
              <a:rPr sz="3500" spc="-65" dirty="0">
                <a:latin typeface="Arial MT"/>
                <a:cs typeface="Arial MT"/>
              </a:rPr>
              <a:t> </a:t>
            </a:r>
            <a:r>
              <a:rPr sz="3500" spc="-30" dirty="0">
                <a:latin typeface="Arial MT"/>
                <a:cs typeface="Arial MT"/>
              </a:rPr>
              <a:t>consistia</a:t>
            </a:r>
            <a:r>
              <a:rPr sz="3500" spc="-6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nas</a:t>
            </a:r>
            <a:r>
              <a:rPr sz="3500" spc="-65" dirty="0">
                <a:latin typeface="Arial MT"/>
                <a:cs typeface="Arial MT"/>
              </a:rPr>
              <a:t> </a:t>
            </a:r>
            <a:r>
              <a:rPr sz="3500" spc="-40" dirty="0">
                <a:latin typeface="Arial MT"/>
                <a:cs typeface="Arial MT"/>
              </a:rPr>
              <a:t>frequentes</a:t>
            </a:r>
            <a:r>
              <a:rPr sz="3500" spc="-65" dirty="0">
                <a:latin typeface="Arial MT"/>
                <a:cs typeface="Arial MT"/>
              </a:rPr>
              <a:t> </a:t>
            </a:r>
            <a:r>
              <a:rPr sz="3500" spc="-40" dirty="0">
                <a:latin typeface="Arial MT"/>
                <a:cs typeface="Arial MT"/>
              </a:rPr>
              <a:t>inundações</a:t>
            </a:r>
            <a:r>
              <a:rPr sz="3500" spc="-6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no</a:t>
            </a:r>
            <a:r>
              <a:rPr sz="3500" spc="-65" dirty="0">
                <a:latin typeface="Arial MT"/>
                <a:cs typeface="Arial MT"/>
              </a:rPr>
              <a:t> </a:t>
            </a:r>
            <a:r>
              <a:rPr sz="3500" spc="-30" dirty="0">
                <a:latin typeface="Arial MT"/>
                <a:cs typeface="Arial MT"/>
              </a:rPr>
              <a:t>município</a:t>
            </a:r>
            <a:r>
              <a:rPr sz="3500" spc="-6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de</a:t>
            </a:r>
            <a:r>
              <a:rPr sz="3500" spc="-65" dirty="0">
                <a:latin typeface="Arial MT"/>
                <a:cs typeface="Arial MT"/>
              </a:rPr>
              <a:t> </a:t>
            </a:r>
            <a:r>
              <a:rPr sz="3500" spc="-25" dirty="0">
                <a:latin typeface="Arial MT"/>
                <a:cs typeface="Arial MT"/>
              </a:rPr>
              <a:t>Jerônimo</a:t>
            </a:r>
            <a:r>
              <a:rPr sz="3500" spc="-65" dirty="0">
                <a:latin typeface="Arial MT"/>
                <a:cs typeface="Arial MT"/>
              </a:rPr>
              <a:t> </a:t>
            </a:r>
            <a:r>
              <a:rPr sz="3500" spc="-10" dirty="0">
                <a:latin typeface="Arial MT"/>
                <a:cs typeface="Arial MT"/>
              </a:rPr>
              <a:t>Monteiro, </a:t>
            </a:r>
            <a:r>
              <a:rPr sz="3500" dirty="0">
                <a:latin typeface="Arial MT"/>
                <a:cs typeface="Arial MT"/>
              </a:rPr>
              <a:t>causadas</a:t>
            </a:r>
            <a:r>
              <a:rPr sz="3500" spc="5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pela</a:t>
            </a:r>
            <a:r>
              <a:rPr sz="3500" spc="5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ocupação</a:t>
            </a:r>
            <a:r>
              <a:rPr sz="3500" spc="5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inadequada</a:t>
            </a:r>
            <a:r>
              <a:rPr sz="3500" spc="5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do</a:t>
            </a:r>
            <a:r>
              <a:rPr sz="3500" spc="5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solo</a:t>
            </a:r>
            <a:r>
              <a:rPr sz="3500" spc="5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e</a:t>
            </a:r>
            <a:r>
              <a:rPr sz="3500" spc="5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por</a:t>
            </a:r>
            <a:r>
              <a:rPr sz="3500" spc="5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chuvas</a:t>
            </a:r>
            <a:r>
              <a:rPr sz="3500" spc="52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intensas.</a:t>
            </a:r>
            <a:r>
              <a:rPr sz="3500" spc="52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Diante</a:t>
            </a:r>
            <a:r>
              <a:rPr sz="3500" spc="520" dirty="0">
                <a:latin typeface="Arial MT"/>
                <a:cs typeface="Arial MT"/>
              </a:rPr>
              <a:t> </a:t>
            </a:r>
            <a:r>
              <a:rPr sz="3500" spc="-25" dirty="0">
                <a:latin typeface="Arial MT"/>
                <a:cs typeface="Arial MT"/>
              </a:rPr>
              <a:t>dos </a:t>
            </a:r>
            <a:r>
              <a:rPr sz="3500" spc="-40" dirty="0">
                <a:latin typeface="Arial MT"/>
                <a:cs typeface="Arial MT"/>
              </a:rPr>
              <a:t>prejuízos</a:t>
            </a:r>
            <a:r>
              <a:rPr sz="3500" spc="-80" dirty="0">
                <a:latin typeface="Arial MT"/>
                <a:cs typeface="Arial MT"/>
              </a:rPr>
              <a:t> </a:t>
            </a:r>
            <a:r>
              <a:rPr sz="3500" spc="-45" dirty="0">
                <a:latin typeface="Arial MT"/>
                <a:cs typeface="Arial MT"/>
              </a:rPr>
              <a:t>econômicos</a:t>
            </a:r>
            <a:r>
              <a:rPr sz="3500" spc="-80" dirty="0">
                <a:latin typeface="Arial MT"/>
                <a:cs typeface="Arial MT"/>
              </a:rPr>
              <a:t> </a:t>
            </a:r>
            <a:r>
              <a:rPr sz="3500" spc="-35" dirty="0">
                <a:latin typeface="Arial MT"/>
                <a:cs typeface="Arial MT"/>
              </a:rPr>
              <a:t>elevados</a:t>
            </a:r>
            <a:r>
              <a:rPr sz="3500" spc="-7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e</a:t>
            </a:r>
            <a:r>
              <a:rPr sz="3500" spc="-8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do</a:t>
            </a:r>
            <a:r>
              <a:rPr sz="3500" spc="-80" dirty="0">
                <a:latin typeface="Arial MT"/>
                <a:cs typeface="Arial MT"/>
              </a:rPr>
              <a:t> </a:t>
            </a:r>
            <a:r>
              <a:rPr sz="3500" spc="-20" dirty="0">
                <a:latin typeface="Arial MT"/>
                <a:cs typeface="Arial MT"/>
              </a:rPr>
              <a:t>grande</a:t>
            </a:r>
            <a:r>
              <a:rPr sz="3500" spc="-75" dirty="0">
                <a:latin typeface="Arial MT"/>
                <a:cs typeface="Arial MT"/>
              </a:rPr>
              <a:t> </a:t>
            </a:r>
            <a:r>
              <a:rPr sz="3500" spc="-10" dirty="0">
                <a:latin typeface="Arial MT"/>
                <a:cs typeface="Arial MT"/>
              </a:rPr>
              <a:t>número</a:t>
            </a:r>
            <a:r>
              <a:rPr sz="3500" spc="-8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de</a:t>
            </a:r>
            <a:r>
              <a:rPr sz="3500" spc="-80" dirty="0">
                <a:latin typeface="Arial MT"/>
                <a:cs typeface="Arial MT"/>
              </a:rPr>
              <a:t> </a:t>
            </a:r>
            <a:r>
              <a:rPr sz="3500" spc="-25" dirty="0">
                <a:latin typeface="Arial MT"/>
                <a:cs typeface="Arial MT"/>
              </a:rPr>
              <a:t>pessoas</a:t>
            </a:r>
            <a:r>
              <a:rPr sz="3500" spc="-75" dirty="0">
                <a:latin typeface="Arial MT"/>
                <a:cs typeface="Arial MT"/>
              </a:rPr>
              <a:t> </a:t>
            </a:r>
            <a:r>
              <a:rPr sz="3500" spc="-45" dirty="0">
                <a:latin typeface="Arial MT"/>
                <a:cs typeface="Arial MT"/>
              </a:rPr>
              <a:t>afetadas,</a:t>
            </a:r>
            <a:r>
              <a:rPr sz="3500" spc="-8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</a:t>
            </a:r>
            <a:r>
              <a:rPr sz="3500" spc="-75" dirty="0">
                <a:latin typeface="Arial MT"/>
                <a:cs typeface="Arial MT"/>
              </a:rPr>
              <a:t> </a:t>
            </a:r>
            <a:r>
              <a:rPr sz="3500" spc="-10" dirty="0">
                <a:latin typeface="Arial MT"/>
                <a:cs typeface="Arial MT"/>
              </a:rPr>
              <a:t>iniciativa </a:t>
            </a:r>
            <a:r>
              <a:rPr sz="3500" spc="-95" dirty="0">
                <a:latin typeface="Arial MT"/>
                <a:cs typeface="Arial MT"/>
              </a:rPr>
              <a:t>tornou-</a:t>
            </a:r>
            <a:r>
              <a:rPr sz="3500" dirty="0">
                <a:latin typeface="Arial MT"/>
                <a:cs typeface="Arial MT"/>
              </a:rPr>
              <a:t>se</a:t>
            </a:r>
            <a:r>
              <a:rPr sz="3500" spc="105" dirty="0">
                <a:latin typeface="Arial MT"/>
                <a:cs typeface="Arial MT"/>
              </a:rPr>
              <a:t> </a:t>
            </a:r>
            <a:r>
              <a:rPr sz="3500" spc="-20" dirty="0">
                <a:latin typeface="Arial MT"/>
                <a:cs typeface="Arial MT"/>
              </a:rPr>
              <a:t>necessária</a:t>
            </a:r>
            <a:r>
              <a:rPr sz="3500" spc="10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para</a:t>
            </a:r>
            <a:r>
              <a:rPr sz="3500" spc="1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buscar</a:t>
            </a:r>
            <a:r>
              <a:rPr sz="3500" spc="10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soluções</a:t>
            </a:r>
            <a:r>
              <a:rPr sz="3500" spc="10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de</a:t>
            </a:r>
            <a:r>
              <a:rPr sz="3500" spc="105" dirty="0">
                <a:latin typeface="Arial MT"/>
                <a:cs typeface="Arial MT"/>
              </a:rPr>
              <a:t> </a:t>
            </a:r>
            <a:r>
              <a:rPr sz="3500" spc="-10" dirty="0">
                <a:latin typeface="Arial MT"/>
                <a:cs typeface="Arial MT"/>
              </a:rPr>
              <a:t>mitigação</a:t>
            </a:r>
            <a:r>
              <a:rPr sz="3500" spc="11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e</a:t>
            </a:r>
            <a:r>
              <a:rPr sz="3500" spc="10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melhorar</a:t>
            </a:r>
            <a:r>
              <a:rPr sz="3500" spc="10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o</a:t>
            </a:r>
            <a:r>
              <a:rPr sz="3500" spc="110" dirty="0">
                <a:latin typeface="Arial MT"/>
                <a:cs typeface="Arial MT"/>
              </a:rPr>
              <a:t> </a:t>
            </a:r>
            <a:r>
              <a:rPr sz="3500" spc="-10" dirty="0">
                <a:latin typeface="Arial MT"/>
                <a:cs typeface="Arial MT"/>
              </a:rPr>
              <a:t>planejamento </a:t>
            </a:r>
            <a:r>
              <a:rPr sz="3500" dirty="0">
                <a:latin typeface="Arial MT"/>
                <a:cs typeface="Arial MT"/>
              </a:rPr>
              <a:t>urbano.</a:t>
            </a:r>
            <a:r>
              <a:rPr sz="3500" spc="58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Esses</a:t>
            </a:r>
            <a:r>
              <a:rPr sz="3500" spc="59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eventos</a:t>
            </a:r>
            <a:r>
              <a:rPr sz="3500" spc="58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geravam</a:t>
            </a:r>
            <a:r>
              <a:rPr sz="3500" spc="59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impactos</a:t>
            </a:r>
            <a:r>
              <a:rPr sz="3500" spc="58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como</a:t>
            </a:r>
            <a:r>
              <a:rPr sz="3500" spc="59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danos</a:t>
            </a:r>
            <a:r>
              <a:rPr sz="3500" spc="59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à</a:t>
            </a:r>
            <a:r>
              <a:rPr sz="3500" spc="58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infraestrutura,</a:t>
            </a:r>
            <a:r>
              <a:rPr sz="3500" spc="59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riscos</a:t>
            </a:r>
            <a:r>
              <a:rPr sz="3500" spc="585" dirty="0">
                <a:latin typeface="Arial MT"/>
                <a:cs typeface="Arial MT"/>
              </a:rPr>
              <a:t> </a:t>
            </a:r>
            <a:r>
              <a:rPr sz="3500" spc="-50" dirty="0">
                <a:latin typeface="Arial MT"/>
                <a:cs typeface="Arial MT"/>
              </a:rPr>
              <a:t>à </a:t>
            </a:r>
            <a:r>
              <a:rPr sz="3500" dirty="0">
                <a:latin typeface="Arial MT"/>
                <a:cs typeface="Arial MT"/>
              </a:rPr>
              <a:t>população</a:t>
            </a:r>
            <a:r>
              <a:rPr sz="3500" spc="64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e</a:t>
            </a:r>
            <a:r>
              <a:rPr sz="3500" spc="65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prejuízos</a:t>
            </a:r>
            <a:r>
              <a:rPr sz="3500" spc="64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socioambientais,</a:t>
            </a:r>
            <a:r>
              <a:rPr sz="3500" spc="65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comprometendo</a:t>
            </a:r>
            <a:r>
              <a:rPr sz="3500" spc="64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a</a:t>
            </a:r>
            <a:r>
              <a:rPr sz="3500" spc="65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qualidade</a:t>
            </a:r>
            <a:r>
              <a:rPr sz="3500" spc="645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de</a:t>
            </a:r>
            <a:r>
              <a:rPr sz="3500" spc="650" dirty="0">
                <a:latin typeface="Arial MT"/>
                <a:cs typeface="Arial MT"/>
              </a:rPr>
              <a:t> </a:t>
            </a:r>
            <a:r>
              <a:rPr sz="3500" dirty="0">
                <a:latin typeface="Arial MT"/>
                <a:cs typeface="Arial MT"/>
              </a:rPr>
              <a:t>vida</a:t>
            </a:r>
            <a:r>
              <a:rPr sz="3500" spc="650" dirty="0">
                <a:latin typeface="Arial MT"/>
                <a:cs typeface="Arial MT"/>
              </a:rPr>
              <a:t> </a:t>
            </a:r>
            <a:r>
              <a:rPr sz="3500" spc="-25" dirty="0">
                <a:latin typeface="Arial MT"/>
                <a:cs typeface="Arial MT"/>
              </a:rPr>
              <a:t>no </a:t>
            </a:r>
            <a:r>
              <a:rPr sz="3500" spc="-10" dirty="0">
                <a:latin typeface="Arial MT"/>
                <a:cs typeface="Arial MT"/>
              </a:rPr>
              <a:t>município.</a:t>
            </a:r>
            <a:endParaRPr sz="35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41171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100"/>
              </a:spcBef>
            </a:pPr>
            <a:r>
              <a:rPr spc="-285" dirty="0"/>
              <a:t>Metodologia</a:t>
            </a:r>
            <a:r>
              <a:rPr spc="-615" dirty="0"/>
              <a:t> </a:t>
            </a:r>
            <a:r>
              <a:rPr spc="-295" dirty="0"/>
              <a:t>Empregada</a:t>
            </a:r>
          </a:p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05600" y="1417467"/>
            <a:ext cx="4867274" cy="730567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91886" y="349316"/>
            <a:ext cx="4478655" cy="1084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670" dirty="0"/>
              <a:t>E</a:t>
            </a:r>
            <a:r>
              <a:rPr spc="-660" dirty="0"/>
              <a:t>scop</a:t>
            </a:r>
            <a:r>
              <a:rPr spc="-15" dirty="0"/>
              <a:t>o</a:t>
            </a:r>
            <a:r>
              <a:rPr spc="-1235" dirty="0"/>
              <a:t> </a:t>
            </a:r>
            <a:r>
              <a:rPr spc="-660" dirty="0"/>
              <a:t>Gera</a:t>
            </a:r>
            <a:r>
              <a:rPr spc="-15" dirty="0"/>
              <a:t>l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528778" y="2061429"/>
            <a:ext cx="3082069" cy="308206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799718" y="2061429"/>
            <a:ext cx="3082069" cy="308206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528778" y="5393479"/>
            <a:ext cx="3082069" cy="3082070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799718" y="5393479"/>
            <a:ext cx="3082069" cy="308207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2149307" y="2402235"/>
            <a:ext cx="6782434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300" dirty="0">
                <a:latin typeface="Arial MT"/>
                <a:cs typeface="Arial MT"/>
              </a:rPr>
              <a:t>em</a:t>
            </a:r>
            <a:r>
              <a:rPr sz="3300" spc="95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situação</a:t>
            </a:r>
            <a:r>
              <a:rPr sz="3300" spc="95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de</a:t>
            </a:r>
            <a:r>
              <a:rPr sz="3300" spc="100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risco,</a:t>
            </a:r>
            <a:r>
              <a:rPr sz="3300" spc="95" dirty="0">
                <a:latin typeface="Arial MT"/>
                <a:cs typeface="Arial MT"/>
              </a:rPr>
              <a:t>  </a:t>
            </a:r>
            <a:r>
              <a:rPr sz="3300" spc="-20" dirty="0">
                <a:latin typeface="Arial MT"/>
                <a:cs typeface="Arial MT"/>
              </a:rPr>
              <a:t>distribuídas</a:t>
            </a:r>
            <a:endParaRPr sz="33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1990576" y="1906935"/>
            <a:ext cx="7802880" cy="102361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ts val="3929"/>
              </a:lnSpc>
              <a:spcBef>
                <a:spcPts val="100"/>
              </a:spcBef>
            </a:pPr>
            <a:r>
              <a:rPr sz="3300" dirty="0">
                <a:latin typeface="Arial MT"/>
                <a:cs typeface="Arial MT"/>
              </a:rPr>
              <a:t>de</a:t>
            </a:r>
            <a:r>
              <a:rPr sz="3300" spc="35" dirty="0">
                <a:latin typeface="Arial MT"/>
                <a:cs typeface="Arial MT"/>
              </a:rPr>
              <a:t>  </a:t>
            </a:r>
            <a:r>
              <a:rPr sz="3300" spc="-10" dirty="0">
                <a:latin typeface="Arial MT"/>
                <a:cs typeface="Arial MT"/>
              </a:rPr>
              <a:t>aproximadamente</a:t>
            </a:r>
            <a:r>
              <a:rPr sz="3300" spc="35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950</a:t>
            </a:r>
            <a:r>
              <a:rPr sz="3300" spc="35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pessoas</a:t>
            </a:r>
            <a:r>
              <a:rPr sz="3300" spc="35" dirty="0">
                <a:latin typeface="Arial MT"/>
                <a:cs typeface="Arial MT"/>
              </a:rPr>
              <a:t>  </a:t>
            </a:r>
            <a:r>
              <a:rPr sz="3300" spc="-25" dirty="0">
                <a:latin typeface="Arial MT"/>
                <a:cs typeface="Arial MT"/>
              </a:rPr>
              <a:t>que</a:t>
            </a:r>
            <a:endParaRPr sz="3300">
              <a:latin typeface="Arial MT"/>
              <a:cs typeface="Arial MT"/>
            </a:endParaRPr>
          </a:p>
          <a:p>
            <a:pPr marR="5080" algn="r">
              <a:lnSpc>
                <a:spcPts val="3929"/>
              </a:lnSpc>
            </a:pPr>
            <a:r>
              <a:rPr sz="3300" spc="-25" dirty="0">
                <a:latin typeface="Arial MT"/>
                <a:cs typeface="Arial MT"/>
              </a:rPr>
              <a:t>em</a:t>
            </a:r>
            <a:endParaRPr sz="33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91886" y="1906935"/>
            <a:ext cx="1098550" cy="15189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>
              <a:lnSpc>
                <a:spcPts val="3900"/>
              </a:lnSpc>
              <a:spcBef>
                <a:spcPts val="259"/>
              </a:spcBef>
            </a:pPr>
            <a:r>
              <a:rPr sz="3300" spc="-20" dirty="0">
                <a:latin typeface="Arial MT"/>
                <a:cs typeface="Arial MT"/>
              </a:rPr>
              <a:t>Foco </a:t>
            </a:r>
            <a:r>
              <a:rPr sz="3300" spc="-50" dirty="0">
                <a:latin typeface="Arial MT"/>
                <a:cs typeface="Arial MT"/>
              </a:rPr>
              <a:t>vivem </a:t>
            </a:r>
            <a:r>
              <a:rPr sz="3300" spc="-10" dirty="0">
                <a:latin typeface="Arial MT"/>
                <a:cs typeface="Arial MT"/>
              </a:rPr>
              <a:t>cerca</a:t>
            </a:r>
            <a:endParaRPr sz="33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2097192" y="2897535"/>
            <a:ext cx="7696200" cy="528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75335" algn="l"/>
                <a:tab pos="1765935" algn="l"/>
                <a:tab pos="3456304" algn="l"/>
                <a:tab pos="5777230" algn="l"/>
                <a:tab pos="6656070" algn="l"/>
              </a:tabLst>
            </a:pPr>
            <a:r>
              <a:rPr sz="3300" spc="-25" dirty="0">
                <a:latin typeface="Arial MT"/>
                <a:cs typeface="Arial MT"/>
              </a:rPr>
              <a:t>de</a:t>
            </a:r>
            <a:r>
              <a:rPr sz="3300" dirty="0">
                <a:latin typeface="Arial MT"/>
                <a:cs typeface="Arial MT"/>
              </a:rPr>
              <a:t>	</a:t>
            </a:r>
            <a:r>
              <a:rPr sz="3300" spc="-25" dirty="0">
                <a:latin typeface="Arial MT"/>
                <a:cs typeface="Arial MT"/>
              </a:rPr>
              <a:t>190</a:t>
            </a:r>
            <a:r>
              <a:rPr sz="3300" dirty="0">
                <a:latin typeface="Arial MT"/>
                <a:cs typeface="Arial MT"/>
              </a:rPr>
              <a:t>	</a:t>
            </a:r>
            <a:r>
              <a:rPr sz="3300" spc="-10" dirty="0">
                <a:latin typeface="Arial MT"/>
                <a:cs typeface="Arial MT"/>
              </a:rPr>
              <a:t>imóveis</a:t>
            </a:r>
            <a:r>
              <a:rPr sz="3300" dirty="0">
                <a:latin typeface="Arial MT"/>
                <a:cs typeface="Arial MT"/>
              </a:rPr>
              <a:t>	</a:t>
            </a:r>
            <a:r>
              <a:rPr sz="3300" spc="-10" dirty="0">
                <a:latin typeface="Arial MT"/>
                <a:cs typeface="Arial MT"/>
              </a:rPr>
              <a:t>localizados</a:t>
            </a:r>
            <a:r>
              <a:rPr sz="3300" dirty="0">
                <a:latin typeface="Arial MT"/>
                <a:cs typeface="Arial MT"/>
              </a:rPr>
              <a:t>	</a:t>
            </a:r>
            <a:r>
              <a:rPr sz="3300" spc="-25" dirty="0">
                <a:latin typeface="Arial MT"/>
                <a:cs typeface="Arial MT"/>
              </a:rPr>
              <a:t>em</a:t>
            </a:r>
            <a:r>
              <a:rPr sz="3300" dirty="0">
                <a:latin typeface="Arial MT"/>
                <a:cs typeface="Arial MT"/>
              </a:rPr>
              <a:t>	</a:t>
            </a:r>
            <a:r>
              <a:rPr sz="3300" spc="-30" dirty="0">
                <a:latin typeface="Arial MT"/>
                <a:cs typeface="Arial MT"/>
              </a:rPr>
              <a:t>áreas</a:t>
            </a:r>
            <a:endParaRPr sz="33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91886" y="3392835"/>
            <a:ext cx="9001760" cy="54813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929"/>
              </a:lnSpc>
              <a:spcBef>
                <a:spcPts val="100"/>
              </a:spcBef>
            </a:pPr>
            <a:r>
              <a:rPr sz="3300" spc="-10" dirty="0">
                <a:latin typeface="Arial MT"/>
                <a:cs typeface="Arial MT"/>
              </a:rPr>
              <a:t>suscetíveis.</a:t>
            </a:r>
            <a:endParaRPr sz="3300">
              <a:latin typeface="Arial MT"/>
              <a:cs typeface="Arial MT"/>
            </a:endParaRPr>
          </a:p>
          <a:p>
            <a:pPr marL="12700" marR="5080" algn="just">
              <a:lnSpc>
                <a:spcPts val="3900"/>
              </a:lnSpc>
              <a:spcBef>
                <a:spcPts val="150"/>
              </a:spcBef>
            </a:pPr>
            <a:r>
              <a:rPr sz="3300" dirty="0">
                <a:latin typeface="Arial MT"/>
                <a:cs typeface="Arial MT"/>
              </a:rPr>
              <a:t>As</a:t>
            </a:r>
            <a:r>
              <a:rPr sz="3300" spc="8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ações</a:t>
            </a:r>
            <a:r>
              <a:rPr sz="3300" spc="8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foram</a:t>
            </a:r>
            <a:r>
              <a:rPr sz="3300" spc="85" dirty="0">
                <a:latin typeface="Arial MT"/>
                <a:cs typeface="Arial MT"/>
              </a:rPr>
              <a:t> </a:t>
            </a:r>
            <a:r>
              <a:rPr sz="3300" spc="-10" dirty="0">
                <a:latin typeface="Arial MT"/>
                <a:cs typeface="Arial MT"/>
              </a:rPr>
              <a:t>concentradas</a:t>
            </a:r>
            <a:r>
              <a:rPr sz="3300" spc="8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nas</a:t>
            </a:r>
            <a:r>
              <a:rPr sz="3300" spc="85" dirty="0">
                <a:latin typeface="Arial MT"/>
                <a:cs typeface="Arial MT"/>
              </a:rPr>
              <a:t> </a:t>
            </a:r>
            <a:r>
              <a:rPr sz="3300" spc="-20" dirty="0">
                <a:latin typeface="Arial MT"/>
                <a:cs typeface="Arial MT"/>
              </a:rPr>
              <a:t>comunidades </a:t>
            </a:r>
            <a:r>
              <a:rPr sz="3300" dirty="0">
                <a:latin typeface="Arial MT"/>
                <a:cs typeface="Arial MT"/>
              </a:rPr>
              <a:t>dos</a:t>
            </a:r>
            <a:r>
              <a:rPr sz="3300" spc="77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bairros</a:t>
            </a:r>
            <a:r>
              <a:rPr sz="3300" spc="78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Centro/</a:t>
            </a:r>
            <a:r>
              <a:rPr sz="3300" spc="77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Cristal,</a:t>
            </a:r>
            <a:r>
              <a:rPr sz="3300" spc="78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Boa</a:t>
            </a:r>
            <a:r>
              <a:rPr sz="3300" spc="77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Esperança</a:t>
            </a:r>
            <a:r>
              <a:rPr sz="3300" spc="780" dirty="0">
                <a:latin typeface="Arial MT"/>
                <a:cs typeface="Arial MT"/>
              </a:rPr>
              <a:t> </a:t>
            </a:r>
            <a:r>
              <a:rPr sz="3300" spc="-50" dirty="0">
                <a:latin typeface="Arial MT"/>
                <a:cs typeface="Arial MT"/>
              </a:rPr>
              <a:t>e </a:t>
            </a:r>
            <a:r>
              <a:rPr sz="3300" spc="-45" dirty="0">
                <a:latin typeface="Arial MT"/>
                <a:cs typeface="Arial MT"/>
              </a:rPr>
              <a:t>Pedregal,</a:t>
            </a:r>
            <a:r>
              <a:rPr sz="3300" spc="-165" dirty="0">
                <a:latin typeface="Arial MT"/>
                <a:cs typeface="Arial MT"/>
              </a:rPr>
              <a:t> </a:t>
            </a:r>
            <a:r>
              <a:rPr sz="3300" spc="-10" dirty="0">
                <a:latin typeface="Arial MT"/>
                <a:cs typeface="Arial MT"/>
              </a:rPr>
              <a:t>que</a:t>
            </a:r>
            <a:r>
              <a:rPr sz="3300" spc="-165" dirty="0">
                <a:latin typeface="Arial MT"/>
                <a:cs typeface="Arial MT"/>
              </a:rPr>
              <a:t> </a:t>
            </a:r>
            <a:r>
              <a:rPr sz="3300" spc="-50" dirty="0">
                <a:latin typeface="Arial MT"/>
                <a:cs typeface="Arial MT"/>
              </a:rPr>
              <a:t>apresentam</a:t>
            </a:r>
            <a:r>
              <a:rPr sz="3300" spc="-165" dirty="0">
                <a:latin typeface="Arial MT"/>
                <a:cs typeface="Arial MT"/>
              </a:rPr>
              <a:t> </a:t>
            </a:r>
            <a:r>
              <a:rPr sz="3300" spc="-40" dirty="0">
                <a:latin typeface="Arial MT"/>
                <a:cs typeface="Arial MT"/>
              </a:rPr>
              <a:t>maior</a:t>
            </a:r>
            <a:r>
              <a:rPr sz="3300" spc="-165" dirty="0">
                <a:latin typeface="Arial MT"/>
                <a:cs typeface="Arial MT"/>
              </a:rPr>
              <a:t> </a:t>
            </a:r>
            <a:r>
              <a:rPr sz="3300" spc="-10" dirty="0">
                <a:latin typeface="Arial MT"/>
                <a:cs typeface="Arial MT"/>
              </a:rPr>
              <a:t>vulnerabilidade.</a:t>
            </a:r>
            <a:endParaRPr sz="33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3300">
              <a:latin typeface="Arial MT"/>
              <a:cs typeface="Arial MT"/>
            </a:endParaRPr>
          </a:p>
          <a:p>
            <a:pPr marL="12700" marR="5080" algn="just">
              <a:lnSpc>
                <a:spcPts val="3900"/>
              </a:lnSpc>
            </a:pPr>
            <a:r>
              <a:rPr sz="3300" dirty="0">
                <a:latin typeface="Arial MT"/>
                <a:cs typeface="Arial MT"/>
              </a:rPr>
              <a:t>A</a:t>
            </a:r>
            <a:r>
              <a:rPr sz="3300" spc="5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execução</a:t>
            </a:r>
            <a:r>
              <a:rPr sz="3300" spc="5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contou</a:t>
            </a:r>
            <a:r>
              <a:rPr sz="3300" spc="5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com</a:t>
            </a:r>
            <a:r>
              <a:rPr sz="3300" spc="5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a</a:t>
            </a:r>
            <a:r>
              <a:rPr sz="3300" spc="5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parceria</a:t>
            </a:r>
            <a:r>
              <a:rPr sz="3300" spc="5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da</a:t>
            </a:r>
            <a:r>
              <a:rPr sz="3300" spc="60" dirty="0">
                <a:latin typeface="Arial MT"/>
                <a:cs typeface="Arial MT"/>
              </a:rPr>
              <a:t> </a:t>
            </a:r>
            <a:r>
              <a:rPr sz="3300" spc="-10" dirty="0">
                <a:latin typeface="Arial MT"/>
                <a:cs typeface="Arial MT"/>
              </a:rPr>
              <a:t>CEPDEC </a:t>
            </a:r>
            <a:r>
              <a:rPr sz="3300" dirty="0">
                <a:latin typeface="Arial MT"/>
                <a:cs typeface="Arial MT"/>
              </a:rPr>
              <a:t>e</a:t>
            </a:r>
            <a:r>
              <a:rPr sz="3300" spc="315" dirty="0">
                <a:latin typeface="Arial MT"/>
                <a:cs typeface="Arial MT"/>
              </a:rPr>
              <a:t>   </a:t>
            </a:r>
            <a:r>
              <a:rPr sz="3300" dirty="0">
                <a:latin typeface="Arial MT"/>
                <a:cs typeface="Arial MT"/>
              </a:rPr>
              <a:t>do</a:t>
            </a:r>
            <a:r>
              <a:rPr sz="3300" spc="320" dirty="0">
                <a:latin typeface="Arial MT"/>
                <a:cs typeface="Arial MT"/>
              </a:rPr>
              <a:t>   </a:t>
            </a:r>
            <a:r>
              <a:rPr sz="3300" dirty="0">
                <a:latin typeface="Arial MT"/>
                <a:cs typeface="Arial MT"/>
              </a:rPr>
              <a:t>Programa</a:t>
            </a:r>
            <a:r>
              <a:rPr sz="3300" spc="320" dirty="0">
                <a:latin typeface="Arial MT"/>
                <a:cs typeface="Arial MT"/>
              </a:rPr>
              <a:t>   </a:t>
            </a:r>
            <a:r>
              <a:rPr sz="3300" dirty="0">
                <a:latin typeface="Arial MT"/>
                <a:cs typeface="Arial MT"/>
              </a:rPr>
              <a:t>de</a:t>
            </a:r>
            <a:r>
              <a:rPr sz="3300" spc="320" dirty="0">
                <a:latin typeface="Arial MT"/>
                <a:cs typeface="Arial MT"/>
              </a:rPr>
              <a:t>   </a:t>
            </a:r>
            <a:r>
              <a:rPr sz="3300" dirty="0">
                <a:latin typeface="Arial MT"/>
                <a:cs typeface="Arial MT"/>
              </a:rPr>
              <a:t>Extensão</a:t>
            </a:r>
            <a:r>
              <a:rPr sz="3300" spc="320" dirty="0">
                <a:latin typeface="Arial MT"/>
                <a:cs typeface="Arial MT"/>
              </a:rPr>
              <a:t>   </a:t>
            </a:r>
            <a:r>
              <a:rPr sz="3300" spc="-10" dirty="0">
                <a:latin typeface="Arial MT"/>
                <a:cs typeface="Arial MT"/>
              </a:rPr>
              <a:t>“Soluções </a:t>
            </a:r>
            <a:r>
              <a:rPr sz="3300" dirty="0">
                <a:latin typeface="Arial MT"/>
                <a:cs typeface="Arial MT"/>
              </a:rPr>
              <a:t>Geológicas</a:t>
            </a:r>
            <a:r>
              <a:rPr sz="3300" spc="500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Aplicadas”</a:t>
            </a:r>
            <a:r>
              <a:rPr sz="3300" spc="500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da</a:t>
            </a:r>
            <a:r>
              <a:rPr sz="3300" spc="500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UFES,</a:t>
            </a:r>
            <a:r>
              <a:rPr sz="3300" spc="500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além</a:t>
            </a:r>
            <a:r>
              <a:rPr sz="3300" spc="500" dirty="0">
                <a:latin typeface="Arial MT"/>
                <a:cs typeface="Arial MT"/>
              </a:rPr>
              <a:t>  </a:t>
            </a:r>
            <a:r>
              <a:rPr sz="3300" spc="-25" dirty="0">
                <a:latin typeface="Arial MT"/>
                <a:cs typeface="Arial MT"/>
              </a:rPr>
              <a:t>da </a:t>
            </a:r>
            <a:r>
              <a:rPr sz="3300" spc="-20" dirty="0">
                <a:latin typeface="Arial MT"/>
                <a:cs typeface="Arial MT"/>
              </a:rPr>
              <a:t>contratação</a:t>
            </a:r>
            <a:r>
              <a:rPr sz="3300" spc="-8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de</a:t>
            </a:r>
            <a:r>
              <a:rPr sz="3300" spc="-6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uma</a:t>
            </a:r>
            <a:r>
              <a:rPr sz="3300" spc="-7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empresa</a:t>
            </a:r>
            <a:r>
              <a:rPr sz="3300" spc="-65" dirty="0">
                <a:latin typeface="Arial MT"/>
                <a:cs typeface="Arial MT"/>
              </a:rPr>
              <a:t> </a:t>
            </a:r>
            <a:r>
              <a:rPr sz="3300" spc="-30" dirty="0">
                <a:latin typeface="Arial MT"/>
                <a:cs typeface="Arial MT"/>
              </a:rPr>
              <a:t>especializada,</a:t>
            </a:r>
            <a:r>
              <a:rPr sz="3300" spc="-65" dirty="0">
                <a:latin typeface="Arial MT"/>
                <a:cs typeface="Arial MT"/>
              </a:rPr>
              <a:t> </a:t>
            </a:r>
            <a:r>
              <a:rPr sz="3300" spc="-25" dirty="0">
                <a:latin typeface="Arial MT"/>
                <a:cs typeface="Arial MT"/>
              </a:rPr>
              <a:t>que </a:t>
            </a:r>
            <a:r>
              <a:rPr sz="3300" dirty="0">
                <a:latin typeface="Arial MT"/>
                <a:cs typeface="Arial MT"/>
              </a:rPr>
              <a:t>juntos</a:t>
            </a:r>
            <a:r>
              <a:rPr sz="3300" spc="39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compuseram</a:t>
            </a:r>
            <a:r>
              <a:rPr sz="3300" spc="39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a</a:t>
            </a:r>
            <a:r>
              <a:rPr sz="3300" spc="39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equipe</a:t>
            </a:r>
            <a:r>
              <a:rPr sz="3300" spc="39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responsável</a:t>
            </a:r>
            <a:r>
              <a:rPr sz="3300" spc="395" dirty="0">
                <a:latin typeface="Arial MT"/>
                <a:cs typeface="Arial MT"/>
              </a:rPr>
              <a:t> </a:t>
            </a:r>
            <a:r>
              <a:rPr sz="3300" spc="-20" dirty="0">
                <a:latin typeface="Arial MT"/>
                <a:cs typeface="Arial MT"/>
              </a:rPr>
              <a:t>pelo </a:t>
            </a:r>
            <a:r>
              <a:rPr sz="3300" spc="-10" dirty="0">
                <a:latin typeface="Arial MT"/>
                <a:cs typeface="Arial MT"/>
              </a:rPr>
              <a:t>projeto.</a:t>
            </a:r>
            <a:endParaRPr sz="33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91886" y="349316"/>
            <a:ext cx="7571740" cy="1084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30" dirty="0"/>
              <a:t>Ações</a:t>
            </a:r>
            <a:r>
              <a:rPr spc="-765" dirty="0"/>
              <a:t> </a:t>
            </a:r>
            <a:r>
              <a:rPr spc="-385" dirty="0"/>
              <a:t>Desenvolvidas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99718" y="2061429"/>
            <a:ext cx="3080732" cy="308206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28778" y="5393479"/>
            <a:ext cx="3082069" cy="308207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799718" y="5393479"/>
            <a:ext cx="3082069" cy="308206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28778" y="2061429"/>
            <a:ext cx="3082069" cy="308207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791886" y="1926180"/>
            <a:ext cx="1285875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800" spc="-200" dirty="0">
                <a:latin typeface="Arial MT"/>
                <a:cs typeface="Arial MT"/>
              </a:rPr>
              <a:t>Foram</a:t>
            </a:r>
            <a:endParaRPr sz="38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791886" y="2497680"/>
            <a:ext cx="1485900" cy="6045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1204595" algn="l"/>
              </a:tabLst>
            </a:pPr>
            <a:r>
              <a:rPr sz="3800" spc="-25" dirty="0">
                <a:latin typeface="Arial MT"/>
                <a:cs typeface="Arial MT"/>
              </a:rPr>
              <a:t>com</a:t>
            </a:r>
            <a:r>
              <a:rPr sz="3800" dirty="0">
                <a:latin typeface="Arial MT"/>
                <a:cs typeface="Arial MT"/>
              </a:rPr>
              <a:t>	</a:t>
            </a:r>
            <a:r>
              <a:rPr sz="3800" spc="-50" dirty="0">
                <a:latin typeface="Arial MT"/>
                <a:cs typeface="Arial MT"/>
              </a:rPr>
              <a:t>a</a:t>
            </a:r>
            <a:endParaRPr sz="380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2383910" y="1926180"/>
            <a:ext cx="5739765" cy="11760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227965" marR="5080" indent="-215900">
              <a:lnSpc>
                <a:spcPts val="4500"/>
              </a:lnSpc>
              <a:spcBef>
                <a:spcPts val="259"/>
              </a:spcBef>
              <a:tabLst>
                <a:tab pos="1936750" algn="l"/>
                <a:tab pos="3442970" algn="l"/>
                <a:tab pos="4058285" algn="l"/>
                <a:tab pos="5250815" algn="l"/>
              </a:tabLst>
            </a:pPr>
            <a:r>
              <a:rPr sz="3800" spc="-155" dirty="0">
                <a:latin typeface="Arial MT"/>
                <a:cs typeface="Arial MT"/>
              </a:rPr>
              <a:t>realizadas</a:t>
            </a:r>
            <a:r>
              <a:rPr sz="3800" spc="690" dirty="0">
                <a:latin typeface="Arial MT"/>
                <a:cs typeface="Arial MT"/>
              </a:rPr>
              <a:t> </a:t>
            </a:r>
            <a:r>
              <a:rPr sz="3800" spc="-125" dirty="0">
                <a:latin typeface="Arial MT"/>
                <a:cs typeface="Arial MT"/>
              </a:rPr>
              <a:t>reuniões</a:t>
            </a:r>
            <a:r>
              <a:rPr sz="3800" spc="690" dirty="0">
                <a:latin typeface="Arial MT"/>
                <a:cs typeface="Arial MT"/>
              </a:rPr>
              <a:t> </a:t>
            </a:r>
            <a:r>
              <a:rPr sz="3800" spc="-235" dirty="0">
                <a:latin typeface="Arial MT"/>
                <a:cs typeface="Arial MT"/>
              </a:rPr>
              <a:t>técnicas </a:t>
            </a:r>
            <a:r>
              <a:rPr sz="3800" spc="-10" dirty="0">
                <a:latin typeface="Arial MT"/>
                <a:cs typeface="Arial MT"/>
              </a:rPr>
              <a:t>Defesa</a:t>
            </a:r>
            <a:r>
              <a:rPr sz="3800" dirty="0">
                <a:latin typeface="Arial MT"/>
                <a:cs typeface="Arial MT"/>
              </a:rPr>
              <a:t>	</a:t>
            </a:r>
            <a:r>
              <a:rPr sz="3800" spc="-20" dirty="0">
                <a:latin typeface="Arial MT"/>
                <a:cs typeface="Arial MT"/>
              </a:rPr>
              <a:t>Civil</a:t>
            </a:r>
            <a:r>
              <a:rPr sz="3800" dirty="0">
                <a:latin typeface="Arial MT"/>
                <a:cs typeface="Arial MT"/>
              </a:rPr>
              <a:t>	</a:t>
            </a:r>
            <a:r>
              <a:rPr sz="3800" spc="-50" dirty="0">
                <a:latin typeface="Arial MT"/>
                <a:cs typeface="Arial MT"/>
              </a:rPr>
              <a:t>e</a:t>
            </a:r>
            <a:r>
              <a:rPr sz="3800" dirty="0">
                <a:latin typeface="Arial MT"/>
                <a:cs typeface="Arial MT"/>
              </a:rPr>
              <a:t>	</a:t>
            </a:r>
            <a:r>
              <a:rPr sz="3800" spc="-25" dirty="0">
                <a:latin typeface="Arial MT"/>
                <a:cs typeface="Arial MT"/>
              </a:rPr>
              <a:t>com</a:t>
            </a:r>
            <a:r>
              <a:rPr sz="3800" dirty="0">
                <a:latin typeface="Arial MT"/>
                <a:cs typeface="Arial MT"/>
              </a:rPr>
              <a:t>	</a:t>
            </a:r>
            <a:r>
              <a:rPr sz="3800" spc="-160" dirty="0">
                <a:latin typeface="Arial MT"/>
                <a:cs typeface="Arial MT"/>
              </a:rPr>
              <a:t>os</a:t>
            </a:r>
            <a:endParaRPr sz="380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91886" y="3069180"/>
            <a:ext cx="7332345" cy="5748020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5080" algn="just">
              <a:lnSpc>
                <a:spcPts val="4500"/>
              </a:lnSpc>
              <a:spcBef>
                <a:spcPts val="259"/>
              </a:spcBef>
            </a:pPr>
            <a:r>
              <a:rPr sz="3800" spc="-254" dirty="0">
                <a:latin typeface="Arial MT"/>
                <a:cs typeface="Arial MT"/>
              </a:rPr>
              <a:t>integrantes</a:t>
            </a:r>
            <a:r>
              <a:rPr sz="3800" spc="-10" dirty="0">
                <a:latin typeface="Arial MT"/>
                <a:cs typeface="Arial MT"/>
              </a:rPr>
              <a:t> </a:t>
            </a:r>
            <a:r>
              <a:rPr sz="3800" spc="-110" dirty="0">
                <a:latin typeface="Arial MT"/>
                <a:cs typeface="Arial MT"/>
              </a:rPr>
              <a:t>do</a:t>
            </a:r>
            <a:r>
              <a:rPr sz="3800" spc="-150" dirty="0">
                <a:latin typeface="Arial MT"/>
                <a:cs typeface="Arial MT"/>
              </a:rPr>
              <a:t> </a:t>
            </a:r>
            <a:r>
              <a:rPr sz="3800" spc="-250" dirty="0">
                <a:latin typeface="Arial MT"/>
                <a:cs typeface="Arial MT"/>
              </a:rPr>
              <a:t>Programa</a:t>
            </a:r>
            <a:r>
              <a:rPr sz="3800" spc="-15" dirty="0">
                <a:latin typeface="Arial MT"/>
                <a:cs typeface="Arial MT"/>
              </a:rPr>
              <a:t> </a:t>
            </a:r>
            <a:r>
              <a:rPr sz="3800" spc="-110" dirty="0">
                <a:latin typeface="Arial MT"/>
                <a:cs typeface="Arial MT"/>
              </a:rPr>
              <a:t>de</a:t>
            </a:r>
            <a:r>
              <a:rPr sz="3800" spc="-70" dirty="0">
                <a:latin typeface="Arial MT"/>
                <a:cs typeface="Arial MT"/>
              </a:rPr>
              <a:t> </a:t>
            </a:r>
            <a:r>
              <a:rPr sz="3800" spc="-229" dirty="0">
                <a:latin typeface="Arial MT"/>
                <a:cs typeface="Arial MT"/>
              </a:rPr>
              <a:t>Extensão, </a:t>
            </a:r>
            <a:r>
              <a:rPr sz="3800" spc="-260" dirty="0">
                <a:latin typeface="Arial MT"/>
                <a:cs typeface="Arial MT"/>
              </a:rPr>
              <a:t>visando</a:t>
            </a:r>
            <a:r>
              <a:rPr sz="3800" spc="-5" dirty="0">
                <a:latin typeface="Arial MT"/>
                <a:cs typeface="Arial MT"/>
              </a:rPr>
              <a:t> </a:t>
            </a:r>
            <a:r>
              <a:rPr sz="3800" spc="-215" dirty="0">
                <a:latin typeface="Arial MT"/>
                <a:cs typeface="Arial MT"/>
              </a:rPr>
              <a:t>ao</a:t>
            </a:r>
            <a:r>
              <a:rPr sz="3800" spc="-45" dirty="0">
                <a:latin typeface="Arial MT"/>
                <a:cs typeface="Arial MT"/>
              </a:rPr>
              <a:t> </a:t>
            </a:r>
            <a:r>
              <a:rPr sz="3800" spc="-265" dirty="0">
                <a:latin typeface="Arial MT"/>
                <a:cs typeface="Arial MT"/>
              </a:rPr>
              <a:t>alinhamento</a:t>
            </a:r>
            <a:r>
              <a:rPr sz="3800" dirty="0">
                <a:latin typeface="Arial MT"/>
                <a:cs typeface="Arial MT"/>
              </a:rPr>
              <a:t> </a:t>
            </a:r>
            <a:r>
              <a:rPr sz="3800" spc="-245" dirty="0">
                <a:latin typeface="Arial MT"/>
                <a:cs typeface="Arial MT"/>
              </a:rPr>
              <a:t>das</a:t>
            </a:r>
            <a:r>
              <a:rPr sz="3800" spc="-15" dirty="0">
                <a:latin typeface="Arial MT"/>
                <a:cs typeface="Arial MT"/>
              </a:rPr>
              <a:t> </a:t>
            </a:r>
            <a:r>
              <a:rPr sz="3800" spc="-260" dirty="0">
                <a:latin typeface="Arial MT"/>
                <a:cs typeface="Arial MT"/>
              </a:rPr>
              <a:t>ações</a:t>
            </a:r>
            <a:r>
              <a:rPr sz="3800" spc="-5" dirty="0">
                <a:latin typeface="Arial MT"/>
                <a:cs typeface="Arial MT"/>
              </a:rPr>
              <a:t> </a:t>
            </a:r>
            <a:r>
              <a:rPr sz="3800" dirty="0">
                <a:latin typeface="Arial MT"/>
                <a:cs typeface="Arial MT"/>
              </a:rPr>
              <a:t>e</a:t>
            </a:r>
            <a:r>
              <a:rPr sz="3800" spc="-114" dirty="0">
                <a:latin typeface="Arial MT"/>
                <a:cs typeface="Arial MT"/>
              </a:rPr>
              <a:t> </a:t>
            </a:r>
            <a:r>
              <a:rPr sz="3800" spc="-50" dirty="0">
                <a:latin typeface="Arial MT"/>
                <a:cs typeface="Arial MT"/>
              </a:rPr>
              <a:t>à </a:t>
            </a:r>
            <a:r>
              <a:rPr sz="3800" dirty="0">
                <a:latin typeface="Arial MT"/>
                <a:cs typeface="Arial MT"/>
              </a:rPr>
              <a:t>definição</a:t>
            </a:r>
            <a:r>
              <a:rPr sz="3800" spc="660" dirty="0">
                <a:latin typeface="Arial MT"/>
                <a:cs typeface="Arial MT"/>
              </a:rPr>
              <a:t> </a:t>
            </a:r>
            <a:r>
              <a:rPr sz="3800" dirty="0">
                <a:latin typeface="Arial MT"/>
                <a:cs typeface="Arial MT"/>
              </a:rPr>
              <a:t>de</a:t>
            </a:r>
            <a:r>
              <a:rPr sz="3800" spc="665" dirty="0">
                <a:latin typeface="Arial MT"/>
                <a:cs typeface="Arial MT"/>
              </a:rPr>
              <a:t> </a:t>
            </a:r>
            <a:r>
              <a:rPr sz="3800" spc="-40" dirty="0">
                <a:latin typeface="Arial MT"/>
                <a:cs typeface="Arial MT"/>
              </a:rPr>
              <a:t>estratégias.</a:t>
            </a:r>
            <a:r>
              <a:rPr sz="3800" spc="665" dirty="0">
                <a:latin typeface="Arial MT"/>
                <a:cs typeface="Arial MT"/>
              </a:rPr>
              <a:t> </a:t>
            </a:r>
            <a:r>
              <a:rPr sz="3800" spc="-210" dirty="0">
                <a:latin typeface="Arial MT"/>
                <a:cs typeface="Arial MT"/>
              </a:rPr>
              <a:t>Também </a:t>
            </a:r>
            <a:r>
              <a:rPr sz="3800" dirty="0">
                <a:latin typeface="Arial MT"/>
                <a:cs typeface="Arial MT"/>
              </a:rPr>
              <a:t>foram</a:t>
            </a:r>
            <a:r>
              <a:rPr sz="3800" spc="125" dirty="0">
                <a:latin typeface="Arial MT"/>
                <a:cs typeface="Arial MT"/>
              </a:rPr>
              <a:t> </a:t>
            </a:r>
            <a:r>
              <a:rPr sz="3800" spc="-130" dirty="0">
                <a:latin typeface="Arial MT"/>
                <a:cs typeface="Arial MT"/>
              </a:rPr>
              <a:t>conduzidas</a:t>
            </a:r>
            <a:r>
              <a:rPr sz="3800" spc="130" dirty="0">
                <a:latin typeface="Arial MT"/>
                <a:cs typeface="Arial MT"/>
              </a:rPr>
              <a:t> </a:t>
            </a:r>
            <a:r>
              <a:rPr sz="3800" spc="-55" dirty="0">
                <a:latin typeface="Arial MT"/>
                <a:cs typeface="Arial MT"/>
              </a:rPr>
              <a:t>visitas</a:t>
            </a:r>
            <a:r>
              <a:rPr sz="3800" spc="130" dirty="0">
                <a:latin typeface="Arial MT"/>
                <a:cs typeface="Arial MT"/>
              </a:rPr>
              <a:t> </a:t>
            </a:r>
            <a:r>
              <a:rPr sz="3800" dirty="0">
                <a:latin typeface="Arial MT"/>
                <a:cs typeface="Arial MT"/>
              </a:rPr>
              <a:t>in</a:t>
            </a:r>
            <a:r>
              <a:rPr sz="3800" spc="130" dirty="0">
                <a:latin typeface="Arial MT"/>
                <a:cs typeface="Arial MT"/>
              </a:rPr>
              <a:t> </a:t>
            </a:r>
            <a:r>
              <a:rPr sz="3800" dirty="0">
                <a:latin typeface="Arial MT"/>
                <a:cs typeface="Arial MT"/>
              </a:rPr>
              <a:t>loco</a:t>
            </a:r>
            <a:r>
              <a:rPr sz="3800" spc="130" dirty="0">
                <a:latin typeface="Arial MT"/>
                <a:cs typeface="Arial MT"/>
              </a:rPr>
              <a:t> </a:t>
            </a:r>
            <a:r>
              <a:rPr sz="3800" spc="-85" dirty="0">
                <a:latin typeface="Arial MT"/>
                <a:cs typeface="Arial MT"/>
              </a:rPr>
              <a:t>às </a:t>
            </a:r>
            <a:r>
              <a:rPr sz="3800" dirty="0">
                <a:latin typeface="Arial MT"/>
                <a:cs typeface="Arial MT"/>
              </a:rPr>
              <a:t>áreas</a:t>
            </a:r>
            <a:r>
              <a:rPr sz="3800" spc="405" dirty="0">
                <a:latin typeface="Arial MT"/>
                <a:cs typeface="Arial MT"/>
              </a:rPr>
              <a:t> </a:t>
            </a:r>
            <a:r>
              <a:rPr sz="3800" dirty="0">
                <a:latin typeface="Arial MT"/>
                <a:cs typeface="Arial MT"/>
              </a:rPr>
              <a:t>de</a:t>
            </a:r>
            <a:r>
              <a:rPr sz="3800" spc="409" dirty="0">
                <a:latin typeface="Arial MT"/>
                <a:cs typeface="Arial MT"/>
              </a:rPr>
              <a:t> </a:t>
            </a:r>
            <a:r>
              <a:rPr sz="3800" dirty="0">
                <a:latin typeface="Arial MT"/>
                <a:cs typeface="Arial MT"/>
              </a:rPr>
              <a:t>risco,</a:t>
            </a:r>
            <a:r>
              <a:rPr sz="3800" spc="405" dirty="0">
                <a:latin typeface="Arial MT"/>
                <a:cs typeface="Arial MT"/>
              </a:rPr>
              <a:t> </a:t>
            </a:r>
            <a:r>
              <a:rPr sz="3800" dirty="0">
                <a:latin typeface="Arial MT"/>
                <a:cs typeface="Arial MT"/>
              </a:rPr>
              <a:t>com</a:t>
            </a:r>
            <a:r>
              <a:rPr sz="3800" spc="409" dirty="0">
                <a:latin typeface="Arial MT"/>
                <a:cs typeface="Arial MT"/>
              </a:rPr>
              <a:t> </a:t>
            </a:r>
            <a:r>
              <a:rPr sz="3800" dirty="0">
                <a:latin typeface="Arial MT"/>
                <a:cs typeface="Arial MT"/>
              </a:rPr>
              <a:t>o</a:t>
            </a:r>
            <a:r>
              <a:rPr sz="3800" spc="409" dirty="0">
                <a:latin typeface="Arial MT"/>
                <a:cs typeface="Arial MT"/>
              </a:rPr>
              <a:t> </a:t>
            </a:r>
            <a:r>
              <a:rPr sz="3800" spc="-65" dirty="0">
                <a:latin typeface="Arial MT"/>
                <a:cs typeface="Arial MT"/>
              </a:rPr>
              <a:t>objetivo</a:t>
            </a:r>
            <a:r>
              <a:rPr sz="3800" spc="405" dirty="0">
                <a:latin typeface="Arial MT"/>
                <a:cs typeface="Arial MT"/>
              </a:rPr>
              <a:t> </a:t>
            </a:r>
            <a:r>
              <a:rPr sz="3800" spc="-80" dirty="0">
                <a:latin typeface="Arial MT"/>
                <a:cs typeface="Arial MT"/>
              </a:rPr>
              <a:t>de </a:t>
            </a:r>
            <a:r>
              <a:rPr sz="3800" spc="-245" dirty="0">
                <a:latin typeface="Arial MT"/>
                <a:cs typeface="Arial MT"/>
              </a:rPr>
              <a:t>identificar</a:t>
            </a:r>
            <a:r>
              <a:rPr sz="3800" spc="-20" dirty="0">
                <a:latin typeface="Arial MT"/>
                <a:cs typeface="Arial MT"/>
              </a:rPr>
              <a:t> </a:t>
            </a:r>
            <a:r>
              <a:rPr sz="3800" dirty="0">
                <a:latin typeface="Arial MT"/>
                <a:cs typeface="Arial MT"/>
              </a:rPr>
              <a:t>e</a:t>
            </a:r>
            <a:r>
              <a:rPr sz="3800" spc="-45" dirty="0">
                <a:latin typeface="Arial MT"/>
                <a:cs typeface="Arial MT"/>
              </a:rPr>
              <a:t> </a:t>
            </a:r>
            <a:r>
              <a:rPr sz="3800" spc="-245" dirty="0">
                <a:latin typeface="Arial MT"/>
                <a:cs typeface="Arial MT"/>
              </a:rPr>
              <a:t>caracterizar</a:t>
            </a:r>
            <a:r>
              <a:rPr sz="3800" spc="-20" dirty="0">
                <a:latin typeface="Arial MT"/>
                <a:cs typeface="Arial MT"/>
              </a:rPr>
              <a:t> </a:t>
            </a:r>
            <a:r>
              <a:rPr sz="3800" dirty="0">
                <a:latin typeface="Arial MT"/>
                <a:cs typeface="Arial MT"/>
              </a:rPr>
              <a:t>os</a:t>
            </a:r>
            <a:r>
              <a:rPr sz="3800" spc="-25" dirty="0">
                <a:latin typeface="Arial MT"/>
                <a:cs typeface="Arial MT"/>
              </a:rPr>
              <a:t> </a:t>
            </a:r>
            <a:r>
              <a:rPr sz="3800" spc="-210" dirty="0">
                <a:latin typeface="Arial MT"/>
                <a:cs typeface="Arial MT"/>
              </a:rPr>
              <a:t>locais</a:t>
            </a:r>
            <a:r>
              <a:rPr sz="3800" spc="-30" dirty="0">
                <a:latin typeface="Arial MT"/>
                <a:cs typeface="Arial MT"/>
              </a:rPr>
              <a:t> </a:t>
            </a:r>
            <a:r>
              <a:rPr sz="3800" spc="-180" dirty="0">
                <a:latin typeface="Arial MT"/>
                <a:cs typeface="Arial MT"/>
              </a:rPr>
              <a:t>mais </a:t>
            </a:r>
            <a:r>
              <a:rPr sz="3800" spc="-50" dirty="0">
                <a:latin typeface="Arial MT"/>
                <a:cs typeface="Arial MT"/>
              </a:rPr>
              <a:t>adequados</a:t>
            </a:r>
            <a:r>
              <a:rPr sz="3800" spc="434" dirty="0">
                <a:latin typeface="Arial MT"/>
                <a:cs typeface="Arial MT"/>
              </a:rPr>
              <a:t> </a:t>
            </a:r>
            <a:r>
              <a:rPr sz="3800" dirty="0">
                <a:latin typeface="Arial MT"/>
                <a:cs typeface="Arial MT"/>
              </a:rPr>
              <a:t>para</a:t>
            </a:r>
            <a:r>
              <a:rPr sz="3800" spc="440" dirty="0">
                <a:latin typeface="Arial MT"/>
                <a:cs typeface="Arial MT"/>
              </a:rPr>
              <a:t> </a:t>
            </a:r>
            <a:r>
              <a:rPr sz="3800" dirty="0">
                <a:latin typeface="Arial MT"/>
                <a:cs typeface="Arial MT"/>
              </a:rPr>
              <a:t>a</a:t>
            </a:r>
            <a:r>
              <a:rPr sz="3800" spc="434" dirty="0">
                <a:latin typeface="Arial MT"/>
                <a:cs typeface="Arial MT"/>
              </a:rPr>
              <a:t> </a:t>
            </a:r>
            <a:r>
              <a:rPr sz="3800" spc="-95" dirty="0">
                <a:latin typeface="Arial MT"/>
                <a:cs typeface="Arial MT"/>
              </a:rPr>
              <a:t>implantação</a:t>
            </a:r>
            <a:r>
              <a:rPr sz="3800" spc="440" dirty="0">
                <a:latin typeface="Arial MT"/>
                <a:cs typeface="Arial MT"/>
              </a:rPr>
              <a:t> </a:t>
            </a:r>
            <a:r>
              <a:rPr sz="3800" spc="-100" dirty="0">
                <a:latin typeface="Arial MT"/>
                <a:cs typeface="Arial MT"/>
              </a:rPr>
              <a:t>do </a:t>
            </a:r>
            <a:r>
              <a:rPr sz="3800" dirty="0">
                <a:latin typeface="Arial MT"/>
                <a:cs typeface="Arial MT"/>
              </a:rPr>
              <a:t>dique.</a:t>
            </a:r>
            <a:r>
              <a:rPr sz="3800" spc="705" dirty="0">
                <a:latin typeface="Arial MT"/>
                <a:cs typeface="Arial MT"/>
              </a:rPr>
              <a:t>  </a:t>
            </a:r>
            <a:r>
              <a:rPr sz="3800" dirty="0">
                <a:latin typeface="Arial MT"/>
                <a:cs typeface="Arial MT"/>
              </a:rPr>
              <a:t>Como</a:t>
            </a:r>
            <a:r>
              <a:rPr sz="3800" spc="705" dirty="0">
                <a:latin typeface="Arial MT"/>
                <a:cs typeface="Arial MT"/>
              </a:rPr>
              <a:t>  </a:t>
            </a:r>
            <a:r>
              <a:rPr sz="3800" dirty="0">
                <a:latin typeface="Arial MT"/>
                <a:cs typeface="Arial MT"/>
              </a:rPr>
              <a:t>resultado</a:t>
            </a:r>
            <a:r>
              <a:rPr sz="3800" spc="705" dirty="0">
                <a:latin typeface="Arial MT"/>
                <a:cs typeface="Arial MT"/>
              </a:rPr>
              <a:t>  </a:t>
            </a:r>
            <a:r>
              <a:rPr sz="3800" spc="-204" dirty="0">
                <a:latin typeface="Arial MT"/>
                <a:cs typeface="Arial MT"/>
              </a:rPr>
              <a:t>dessas </a:t>
            </a:r>
            <a:r>
              <a:rPr sz="3800" spc="-229" dirty="0">
                <a:latin typeface="Arial MT"/>
                <a:cs typeface="Arial MT"/>
              </a:rPr>
              <a:t>atividades,</a:t>
            </a:r>
            <a:r>
              <a:rPr sz="3800" spc="-25" dirty="0">
                <a:latin typeface="Arial MT"/>
                <a:cs typeface="Arial MT"/>
              </a:rPr>
              <a:t> </a:t>
            </a:r>
            <a:r>
              <a:rPr sz="3800" spc="-160" dirty="0">
                <a:latin typeface="Arial MT"/>
                <a:cs typeface="Arial MT"/>
              </a:rPr>
              <a:t>foram</a:t>
            </a:r>
            <a:r>
              <a:rPr sz="3800" spc="-20" dirty="0">
                <a:latin typeface="Arial MT"/>
                <a:cs typeface="Arial MT"/>
              </a:rPr>
              <a:t> </a:t>
            </a:r>
            <a:r>
              <a:rPr sz="3800" spc="-225" dirty="0">
                <a:latin typeface="Arial MT"/>
                <a:cs typeface="Arial MT"/>
              </a:rPr>
              <a:t>elaborados</a:t>
            </a:r>
            <a:r>
              <a:rPr sz="3800" spc="-20" dirty="0">
                <a:latin typeface="Arial MT"/>
                <a:cs typeface="Arial MT"/>
              </a:rPr>
              <a:t> </a:t>
            </a:r>
            <a:r>
              <a:rPr sz="3800" spc="-240" dirty="0">
                <a:latin typeface="Arial MT"/>
                <a:cs typeface="Arial MT"/>
              </a:rPr>
              <a:t>relatórios técnicos</a:t>
            </a:r>
            <a:r>
              <a:rPr sz="3800" spc="-475" dirty="0">
                <a:latin typeface="Arial MT"/>
                <a:cs typeface="Arial MT"/>
              </a:rPr>
              <a:t> </a:t>
            </a:r>
            <a:r>
              <a:rPr sz="3800" spc="-180" dirty="0">
                <a:latin typeface="Arial MT"/>
                <a:cs typeface="Arial MT"/>
              </a:rPr>
              <a:t>consolidados.</a:t>
            </a:r>
            <a:endParaRPr sz="38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791881" y="185254"/>
            <a:ext cx="3945254" cy="1084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409" dirty="0"/>
              <a:t>Resultados</a:t>
            </a:r>
          </a:p>
        </p:txBody>
      </p:sp>
      <p:pic>
        <p:nvPicPr>
          <p:cNvPr id="7" name="object 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3799717" y="2061429"/>
            <a:ext cx="3082069" cy="3082069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28778" y="5393479"/>
            <a:ext cx="3082070" cy="308206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799717" y="5393479"/>
            <a:ext cx="3082069" cy="3082069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0528778" y="2061429"/>
            <a:ext cx="3082069" cy="3082070"/>
          </a:xfrm>
          <a:prstGeom prst="rect">
            <a:avLst/>
          </a:prstGeom>
        </p:spPr>
      </p:pic>
      <p:sp>
        <p:nvSpPr>
          <p:cNvPr id="12" name="object 12"/>
          <p:cNvSpPr txBox="1"/>
          <p:nvPr/>
        </p:nvSpPr>
        <p:spPr>
          <a:xfrm>
            <a:off x="524797" y="1377950"/>
            <a:ext cx="9646920" cy="746252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 algn="just">
              <a:lnSpc>
                <a:spcPts val="3900"/>
              </a:lnSpc>
              <a:spcBef>
                <a:spcPts val="280"/>
              </a:spcBef>
            </a:pPr>
            <a:r>
              <a:rPr sz="3300" dirty="0">
                <a:latin typeface="Arial MT"/>
                <a:cs typeface="Arial MT"/>
              </a:rPr>
              <a:t>Os</a:t>
            </a:r>
            <a:r>
              <a:rPr sz="3300" spc="325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resultados</a:t>
            </a:r>
            <a:r>
              <a:rPr sz="3300" spc="330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parciais</a:t>
            </a:r>
            <a:r>
              <a:rPr sz="3300" spc="330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já</a:t>
            </a:r>
            <a:r>
              <a:rPr sz="3300" spc="330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demonstram</a:t>
            </a:r>
            <a:r>
              <a:rPr sz="3300" spc="330" dirty="0">
                <a:latin typeface="Arial MT"/>
                <a:cs typeface="Arial MT"/>
              </a:rPr>
              <a:t>  </a:t>
            </a:r>
            <a:r>
              <a:rPr sz="3300" spc="-114" dirty="0">
                <a:latin typeface="Arial MT"/>
                <a:cs typeface="Arial MT"/>
              </a:rPr>
              <a:t>avanços </a:t>
            </a:r>
            <a:r>
              <a:rPr sz="3300" spc="-100" dirty="0">
                <a:latin typeface="Arial MT"/>
                <a:cs typeface="Arial MT"/>
              </a:rPr>
              <a:t>importantes,</a:t>
            </a:r>
            <a:r>
              <a:rPr sz="3300" spc="37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mesmo</a:t>
            </a:r>
            <a:r>
              <a:rPr sz="3300" spc="37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com</a:t>
            </a:r>
            <a:r>
              <a:rPr sz="3300" spc="37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a</a:t>
            </a:r>
            <a:r>
              <a:rPr sz="3300" spc="37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obra</a:t>
            </a:r>
            <a:r>
              <a:rPr sz="3300" spc="37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ainda</a:t>
            </a:r>
            <a:r>
              <a:rPr sz="3300" spc="37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em</a:t>
            </a:r>
            <a:r>
              <a:rPr sz="3300" spc="37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fase</a:t>
            </a:r>
            <a:r>
              <a:rPr sz="3300" spc="375" dirty="0">
                <a:latin typeface="Arial MT"/>
                <a:cs typeface="Arial MT"/>
              </a:rPr>
              <a:t> </a:t>
            </a:r>
            <a:r>
              <a:rPr sz="3300" spc="-25" dirty="0">
                <a:latin typeface="Arial MT"/>
                <a:cs typeface="Arial MT"/>
              </a:rPr>
              <a:t>de </a:t>
            </a:r>
            <a:r>
              <a:rPr sz="3300" spc="-70" dirty="0">
                <a:latin typeface="Arial MT"/>
                <a:cs typeface="Arial MT"/>
              </a:rPr>
              <a:t>conclusão.</a:t>
            </a:r>
            <a:r>
              <a:rPr sz="3300" spc="29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As</a:t>
            </a:r>
            <a:r>
              <a:rPr sz="3300" spc="30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chuvas</a:t>
            </a:r>
            <a:r>
              <a:rPr sz="3300" spc="295" dirty="0">
                <a:latin typeface="Arial MT"/>
                <a:cs typeface="Arial MT"/>
              </a:rPr>
              <a:t> </a:t>
            </a:r>
            <a:r>
              <a:rPr sz="3300" spc="-60" dirty="0">
                <a:latin typeface="Arial MT"/>
                <a:cs typeface="Arial MT"/>
              </a:rPr>
              <a:t>recentes,</a:t>
            </a:r>
            <a:r>
              <a:rPr sz="3300" spc="30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ainda</a:t>
            </a:r>
            <a:r>
              <a:rPr sz="3300" spc="29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que</a:t>
            </a:r>
            <a:r>
              <a:rPr sz="3300" spc="30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de</a:t>
            </a:r>
            <a:r>
              <a:rPr sz="3300" spc="295" dirty="0">
                <a:latin typeface="Arial MT"/>
                <a:cs typeface="Arial MT"/>
              </a:rPr>
              <a:t> </a:t>
            </a:r>
            <a:r>
              <a:rPr sz="3300" spc="-80" dirty="0">
                <a:latin typeface="Arial MT"/>
                <a:cs typeface="Arial MT"/>
              </a:rPr>
              <a:t>baixa </a:t>
            </a:r>
            <a:r>
              <a:rPr sz="3300" dirty="0">
                <a:latin typeface="Arial MT"/>
                <a:cs typeface="Arial MT"/>
              </a:rPr>
              <a:t>intensidade,</a:t>
            </a:r>
            <a:r>
              <a:rPr sz="3300" spc="770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permitiram</a:t>
            </a:r>
            <a:r>
              <a:rPr sz="3300" spc="775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observar</a:t>
            </a:r>
            <a:r>
              <a:rPr sz="3300" spc="775" dirty="0">
                <a:latin typeface="Arial MT"/>
                <a:cs typeface="Arial MT"/>
              </a:rPr>
              <a:t>  </a:t>
            </a:r>
            <a:r>
              <a:rPr sz="3300" dirty="0">
                <a:latin typeface="Arial MT"/>
                <a:cs typeface="Arial MT"/>
              </a:rPr>
              <a:t>melhora</a:t>
            </a:r>
            <a:r>
              <a:rPr sz="3300" spc="770" dirty="0">
                <a:latin typeface="Arial MT"/>
                <a:cs typeface="Arial MT"/>
              </a:rPr>
              <a:t>  </a:t>
            </a:r>
            <a:r>
              <a:rPr sz="3300" spc="-25" dirty="0">
                <a:latin typeface="Arial MT"/>
                <a:cs typeface="Arial MT"/>
              </a:rPr>
              <a:t>no </a:t>
            </a:r>
            <a:r>
              <a:rPr sz="3300" spc="-155" dirty="0">
                <a:latin typeface="Arial MT"/>
                <a:cs typeface="Arial MT"/>
              </a:rPr>
              <a:t>comportamento</a:t>
            </a:r>
            <a:r>
              <a:rPr sz="3300" spc="10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da</a:t>
            </a:r>
            <a:r>
              <a:rPr sz="3300" spc="105" dirty="0">
                <a:latin typeface="Arial MT"/>
                <a:cs typeface="Arial MT"/>
              </a:rPr>
              <a:t> </a:t>
            </a:r>
            <a:r>
              <a:rPr sz="3300" spc="-20" dirty="0">
                <a:latin typeface="Arial MT"/>
                <a:cs typeface="Arial MT"/>
              </a:rPr>
              <a:t>área,</a:t>
            </a:r>
            <a:r>
              <a:rPr sz="3300" spc="105" dirty="0">
                <a:latin typeface="Arial MT"/>
                <a:cs typeface="Arial MT"/>
              </a:rPr>
              <a:t> </a:t>
            </a:r>
            <a:r>
              <a:rPr sz="3300" spc="-120" dirty="0">
                <a:latin typeface="Arial MT"/>
                <a:cs typeface="Arial MT"/>
              </a:rPr>
              <a:t>reduzindo</a:t>
            </a:r>
            <a:r>
              <a:rPr sz="3300" spc="11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a</a:t>
            </a:r>
            <a:r>
              <a:rPr sz="3300" spc="105" dirty="0">
                <a:latin typeface="Arial MT"/>
                <a:cs typeface="Arial MT"/>
              </a:rPr>
              <a:t> </a:t>
            </a:r>
            <a:r>
              <a:rPr sz="3300" spc="-160" dirty="0">
                <a:latin typeface="Arial MT"/>
                <a:cs typeface="Arial MT"/>
              </a:rPr>
              <a:t>vulnerabilidade</a:t>
            </a:r>
            <a:r>
              <a:rPr sz="3300" spc="105" dirty="0">
                <a:latin typeface="Arial MT"/>
                <a:cs typeface="Arial MT"/>
              </a:rPr>
              <a:t> </a:t>
            </a:r>
            <a:r>
              <a:rPr sz="3300" spc="-50" dirty="0">
                <a:latin typeface="Arial MT"/>
                <a:cs typeface="Arial MT"/>
              </a:rPr>
              <a:t>e </a:t>
            </a:r>
            <a:r>
              <a:rPr sz="3300" spc="-45" dirty="0">
                <a:latin typeface="Arial MT"/>
                <a:cs typeface="Arial MT"/>
              </a:rPr>
              <a:t>aumentando</a:t>
            </a:r>
            <a:r>
              <a:rPr sz="3300" spc="39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a</a:t>
            </a:r>
            <a:r>
              <a:rPr sz="3300" spc="395" dirty="0">
                <a:latin typeface="Arial MT"/>
                <a:cs typeface="Arial MT"/>
              </a:rPr>
              <a:t> </a:t>
            </a:r>
            <a:r>
              <a:rPr sz="3300" spc="-25" dirty="0">
                <a:latin typeface="Arial MT"/>
                <a:cs typeface="Arial MT"/>
              </a:rPr>
              <a:t>segurança</a:t>
            </a:r>
            <a:r>
              <a:rPr sz="3300" spc="39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de</a:t>
            </a:r>
            <a:r>
              <a:rPr sz="3300" spc="395" dirty="0">
                <a:latin typeface="Arial MT"/>
                <a:cs typeface="Arial MT"/>
              </a:rPr>
              <a:t> </a:t>
            </a:r>
            <a:r>
              <a:rPr sz="3300" spc="-105" dirty="0">
                <a:latin typeface="Arial MT"/>
                <a:cs typeface="Arial MT"/>
              </a:rPr>
              <a:t>aproximadamente</a:t>
            </a:r>
            <a:r>
              <a:rPr sz="3300" spc="395" dirty="0">
                <a:latin typeface="Arial MT"/>
                <a:cs typeface="Arial MT"/>
              </a:rPr>
              <a:t> </a:t>
            </a:r>
            <a:r>
              <a:rPr sz="3300" spc="-25" dirty="0">
                <a:latin typeface="Arial MT"/>
                <a:cs typeface="Arial MT"/>
              </a:rPr>
              <a:t>950 </a:t>
            </a:r>
            <a:r>
              <a:rPr sz="3300" spc="-75" dirty="0">
                <a:latin typeface="Arial MT"/>
                <a:cs typeface="Arial MT"/>
              </a:rPr>
              <a:t>pessoas,</a:t>
            </a:r>
            <a:r>
              <a:rPr sz="3300" spc="135" dirty="0">
                <a:latin typeface="Arial MT"/>
                <a:cs typeface="Arial MT"/>
              </a:rPr>
              <a:t> </a:t>
            </a:r>
            <a:r>
              <a:rPr sz="3300" spc="-135" dirty="0">
                <a:latin typeface="Arial MT"/>
                <a:cs typeface="Arial MT"/>
              </a:rPr>
              <a:t>especialmente</a:t>
            </a:r>
            <a:r>
              <a:rPr sz="3300" spc="14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nas</a:t>
            </a:r>
            <a:r>
              <a:rPr sz="3300" spc="140" dirty="0">
                <a:latin typeface="Arial MT"/>
                <a:cs typeface="Arial MT"/>
              </a:rPr>
              <a:t> </a:t>
            </a:r>
            <a:r>
              <a:rPr sz="3300" spc="-130" dirty="0">
                <a:latin typeface="Arial MT"/>
                <a:cs typeface="Arial MT"/>
              </a:rPr>
              <a:t>proximidades</a:t>
            </a:r>
            <a:r>
              <a:rPr sz="3300" spc="14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do</a:t>
            </a:r>
            <a:r>
              <a:rPr sz="3300" spc="140" dirty="0">
                <a:latin typeface="Arial MT"/>
                <a:cs typeface="Arial MT"/>
              </a:rPr>
              <a:t> </a:t>
            </a:r>
            <a:r>
              <a:rPr sz="3300" spc="-110" dirty="0">
                <a:latin typeface="Arial MT"/>
                <a:cs typeface="Arial MT"/>
              </a:rPr>
              <a:t>Córrego </a:t>
            </a:r>
            <a:r>
              <a:rPr sz="3300" spc="-60" dirty="0">
                <a:latin typeface="Arial MT"/>
                <a:cs typeface="Arial MT"/>
              </a:rPr>
              <a:t>Cristal.</a:t>
            </a:r>
            <a:endParaRPr sz="3300">
              <a:latin typeface="Arial MT"/>
              <a:cs typeface="Arial MT"/>
            </a:endParaRPr>
          </a:p>
          <a:p>
            <a:pPr marL="12700" marR="5080" algn="just">
              <a:lnSpc>
                <a:spcPts val="3900"/>
              </a:lnSpc>
            </a:pPr>
            <a:r>
              <a:rPr sz="3300" spc="-160" dirty="0">
                <a:latin typeface="Arial MT"/>
                <a:cs typeface="Arial MT"/>
              </a:rPr>
              <a:t>Esses</a:t>
            </a:r>
            <a:r>
              <a:rPr sz="3300" spc="705" dirty="0">
                <a:latin typeface="Arial MT"/>
                <a:cs typeface="Arial MT"/>
              </a:rPr>
              <a:t> </a:t>
            </a:r>
            <a:r>
              <a:rPr sz="3300" spc="-180" dirty="0">
                <a:latin typeface="Arial MT"/>
                <a:cs typeface="Arial MT"/>
              </a:rPr>
              <a:t>indícios</a:t>
            </a:r>
            <a:r>
              <a:rPr sz="3300" spc="705" dirty="0">
                <a:latin typeface="Arial MT"/>
                <a:cs typeface="Arial MT"/>
              </a:rPr>
              <a:t> </a:t>
            </a:r>
            <a:r>
              <a:rPr sz="3300" spc="-185" dirty="0">
                <a:latin typeface="Arial MT"/>
                <a:cs typeface="Arial MT"/>
              </a:rPr>
              <a:t>mostram</a:t>
            </a:r>
            <a:r>
              <a:rPr sz="3300" spc="705" dirty="0">
                <a:latin typeface="Arial MT"/>
                <a:cs typeface="Arial MT"/>
              </a:rPr>
              <a:t> </a:t>
            </a:r>
            <a:r>
              <a:rPr sz="3300" spc="-150" dirty="0">
                <a:latin typeface="Arial MT"/>
                <a:cs typeface="Arial MT"/>
              </a:rPr>
              <a:t>que</a:t>
            </a:r>
            <a:r>
              <a:rPr sz="3300" spc="705" dirty="0">
                <a:latin typeface="Arial MT"/>
                <a:cs typeface="Arial MT"/>
              </a:rPr>
              <a:t> </a:t>
            </a:r>
            <a:r>
              <a:rPr sz="3300" spc="-110" dirty="0">
                <a:latin typeface="Arial MT"/>
                <a:cs typeface="Arial MT"/>
              </a:rPr>
              <a:t>as</a:t>
            </a:r>
            <a:r>
              <a:rPr sz="3300" spc="705" dirty="0">
                <a:latin typeface="Arial MT"/>
                <a:cs typeface="Arial MT"/>
              </a:rPr>
              <a:t> </a:t>
            </a:r>
            <a:r>
              <a:rPr sz="3300" spc="-190" dirty="0">
                <a:latin typeface="Arial MT"/>
                <a:cs typeface="Arial MT"/>
              </a:rPr>
              <a:t>intervenções</a:t>
            </a:r>
            <a:r>
              <a:rPr sz="3300" spc="705" dirty="0">
                <a:latin typeface="Arial MT"/>
                <a:cs typeface="Arial MT"/>
              </a:rPr>
              <a:t> </a:t>
            </a:r>
            <a:r>
              <a:rPr sz="3300" spc="-114" dirty="0">
                <a:latin typeface="Arial MT"/>
                <a:cs typeface="Arial MT"/>
              </a:rPr>
              <a:t>já</a:t>
            </a:r>
            <a:r>
              <a:rPr sz="3300" spc="705" dirty="0">
                <a:latin typeface="Arial MT"/>
                <a:cs typeface="Arial MT"/>
              </a:rPr>
              <a:t> </a:t>
            </a:r>
            <a:r>
              <a:rPr sz="3300" spc="-170" dirty="0">
                <a:latin typeface="Arial MT"/>
                <a:cs typeface="Arial MT"/>
              </a:rPr>
              <a:t>estão</a:t>
            </a:r>
            <a:r>
              <a:rPr sz="3300" spc="-10" dirty="0">
                <a:latin typeface="Arial MT"/>
                <a:cs typeface="Arial MT"/>
              </a:rPr>
              <a:t> </a:t>
            </a:r>
            <a:r>
              <a:rPr sz="3300" spc="-185" dirty="0">
                <a:latin typeface="Arial MT"/>
                <a:cs typeface="Arial MT"/>
              </a:rPr>
              <a:t>surtindo</a:t>
            </a:r>
            <a:r>
              <a:rPr sz="3300" spc="-15" dirty="0">
                <a:latin typeface="Arial MT"/>
                <a:cs typeface="Arial MT"/>
              </a:rPr>
              <a:t> </a:t>
            </a:r>
            <a:r>
              <a:rPr sz="3300" spc="-180" dirty="0">
                <a:latin typeface="Arial MT"/>
                <a:cs typeface="Arial MT"/>
              </a:rPr>
              <a:t>efeito,</a:t>
            </a:r>
            <a:r>
              <a:rPr sz="3300" spc="-15" dirty="0">
                <a:latin typeface="Arial MT"/>
                <a:cs typeface="Arial MT"/>
              </a:rPr>
              <a:t> </a:t>
            </a:r>
            <a:r>
              <a:rPr sz="3300" spc="-150" dirty="0">
                <a:latin typeface="Arial MT"/>
                <a:cs typeface="Arial MT"/>
              </a:rPr>
              <a:t>com</a:t>
            </a:r>
            <a:r>
              <a:rPr sz="3300" spc="-15" dirty="0">
                <a:latin typeface="Arial MT"/>
                <a:cs typeface="Arial MT"/>
              </a:rPr>
              <a:t> </a:t>
            </a:r>
            <a:r>
              <a:rPr sz="3300" spc="-190" dirty="0">
                <a:latin typeface="Arial MT"/>
                <a:cs typeface="Arial MT"/>
              </a:rPr>
              <a:t>expectativa</a:t>
            </a:r>
            <a:r>
              <a:rPr sz="3300" spc="-15" dirty="0">
                <a:latin typeface="Arial MT"/>
                <a:cs typeface="Arial MT"/>
              </a:rPr>
              <a:t> </a:t>
            </a:r>
            <a:r>
              <a:rPr sz="3300" spc="-120" dirty="0">
                <a:latin typeface="Arial MT"/>
                <a:cs typeface="Arial MT"/>
              </a:rPr>
              <a:t>de</a:t>
            </a:r>
            <a:r>
              <a:rPr sz="3300" spc="-15" dirty="0">
                <a:latin typeface="Arial MT"/>
                <a:cs typeface="Arial MT"/>
              </a:rPr>
              <a:t> </a:t>
            </a:r>
            <a:r>
              <a:rPr sz="3300" spc="-190" dirty="0">
                <a:latin typeface="Arial MT"/>
                <a:cs typeface="Arial MT"/>
              </a:rPr>
              <a:t>resultados</a:t>
            </a:r>
            <a:r>
              <a:rPr sz="3300" spc="-15" dirty="0">
                <a:latin typeface="Arial MT"/>
                <a:cs typeface="Arial MT"/>
              </a:rPr>
              <a:t> </a:t>
            </a:r>
            <a:r>
              <a:rPr sz="3300" spc="-175" dirty="0">
                <a:latin typeface="Arial MT"/>
                <a:cs typeface="Arial MT"/>
              </a:rPr>
              <a:t>ainda</a:t>
            </a:r>
            <a:r>
              <a:rPr sz="3300" spc="-15" dirty="0">
                <a:latin typeface="Arial MT"/>
                <a:cs typeface="Arial MT"/>
              </a:rPr>
              <a:t> </a:t>
            </a:r>
            <a:r>
              <a:rPr sz="3300" spc="-160" dirty="0">
                <a:latin typeface="Arial MT"/>
                <a:cs typeface="Arial MT"/>
              </a:rPr>
              <a:t>mais</a:t>
            </a:r>
            <a:r>
              <a:rPr sz="3300" dirty="0">
                <a:latin typeface="Arial MT"/>
                <a:cs typeface="Arial MT"/>
              </a:rPr>
              <a:t> </a:t>
            </a:r>
            <a:r>
              <a:rPr sz="3300" spc="-190" dirty="0">
                <a:latin typeface="Arial MT"/>
                <a:cs typeface="Arial MT"/>
              </a:rPr>
              <a:t>expressivos</a:t>
            </a:r>
            <a:r>
              <a:rPr sz="3300" spc="10" dirty="0">
                <a:latin typeface="Arial MT"/>
                <a:cs typeface="Arial MT"/>
              </a:rPr>
              <a:t> </a:t>
            </a:r>
            <a:r>
              <a:rPr sz="3300" spc="-160" dirty="0">
                <a:latin typeface="Arial MT"/>
                <a:cs typeface="Arial MT"/>
              </a:rPr>
              <a:t>após</a:t>
            </a:r>
            <a:r>
              <a:rPr sz="3300" spc="10" dirty="0">
                <a:latin typeface="Arial MT"/>
                <a:cs typeface="Arial MT"/>
              </a:rPr>
              <a:t> </a:t>
            </a:r>
            <a:r>
              <a:rPr sz="3300" spc="-20" dirty="0">
                <a:latin typeface="Arial MT"/>
                <a:cs typeface="Arial MT"/>
              </a:rPr>
              <a:t>a</a:t>
            </a:r>
            <a:r>
              <a:rPr sz="3300" spc="10" dirty="0">
                <a:latin typeface="Arial MT"/>
                <a:cs typeface="Arial MT"/>
              </a:rPr>
              <a:t> </a:t>
            </a:r>
            <a:r>
              <a:rPr sz="3300" spc="-190" dirty="0">
                <a:latin typeface="Arial MT"/>
                <a:cs typeface="Arial MT"/>
              </a:rPr>
              <a:t>finalização</a:t>
            </a:r>
            <a:r>
              <a:rPr sz="3300" spc="10" dirty="0">
                <a:latin typeface="Arial MT"/>
                <a:cs typeface="Arial MT"/>
              </a:rPr>
              <a:t> </a:t>
            </a:r>
            <a:r>
              <a:rPr sz="3300" spc="-120" dirty="0">
                <a:latin typeface="Arial MT"/>
                <a:cs typeface="Arial MT"/>
              </a:rPr>
              <a:t>da</a:t>
            </a:r>
            <a:r>
              <a:rPr sz="3300" spc="10" dirty="0">
                <a:latin typeface="Arial MT"/>
                <a:cs typeface="Arial MT"/>
              </a:rPr>
              <a:t> </a:t>
            </a:r>
            <a:r>
              <a:rPr sz="3300" spc="-170" dirty="0">
                <a:latin typeface="Arial MT"/>
                <a:cs typeface="Arial MT"/>
              </a:rPr>
              <a:t>obra.</a:t>
            </a:r>
            <a:r>
              <a:rPr sz="3300" spc="10" dirty="0">
                <a:latin typeface="Arial MT"/>
                <a:cs typeface="Arial MT"/>
              </a:rPr>
              <a:t> </a:t>
            </a:r>
            <a:r>
              <a:rPr sz="3300" spc="-195" dirty="0">
                <a:latin typeface="Arial MT"/>
                <a:cs typeface="Arial MT"/>
              </a:rPr>
              <a:t>Paralelamente,</a:t>
            </a:r>
            <a:r>
              <a:rPr sz="3300" spc="10" dirty="0">
                <a:latin typeface="Arial MT"/>
                <a:cs typeface="Arial MT"/>
              </a:rPr>
              <a:t> </a:t>
            </a:r>
            <a:r>
              <a:rPr sz="3300" spc="-20" dirty="0">
                <a:latin typeface="Arial MT"/>
                <a:cs typeface="Arial MT"/>
              </a:rPr>
              <a:t>o</a:t>
            </a:r>
            <a:r>
              <a:rPr sz="3300" spc="-10" dirty="0">
                <a:latin typeface="Arial MT"/>
                <a:cs typeface="Arial MT"/>
              </a:rPr>
              <a:t> </a:t>
            </a:r>
            <a:r>
              <a:rPr sz="3300" spc="-190" dirty="0">
                <a:latin typeface="Arial MT"/>
                <a:cs typeface="Arial MT"/>
              </a:rPr>
              <a:t>município</a:t>
            </a:r>
            <a:r>
              <a:rPr sz="3300" spc="130" dirty="0">
                <a:latin typeface="Arial MT"/>
                <a:cs typeface="Arial MT"/>
              </a:rPr>
              <a:t> </a:t>
            </a:r>
            <a:r>
              <a:rPr sz="3300" spc="-185" dirty="0">
                <a:latin typeface="Arial MT"/>
                <a:cs typeface="Arial MT"/>
              </a:rPr>
              <a:t>também</a:t>
            </a:r>
            <a:r>
              <a:rPr sz="3300" spc="130" dirty="0">
                <a:latin typeface="Arial MT"/>
                <a:cs typeface="Arial MT"/>
              </a:rPr>
              <a:t> </a:t>
            </a:r>
            <a:r>
              <a:rPr sz="3300" spc="-185" dirty="0">
                <a:latin typeface="Arial MT"/>
                <a:cs typeface="Arial MT"/>
              </a:rPr>
              <a:t>avançou</a:t>
            </a:r>
            <a:r>
              <a:rPr sz="3300" spc="130" dirty="0">
                <a:latin typeface="Arial MT"/>
                <a:cs typeface="Arial MT"/>
              </a:rPr>
              <a:t> </a:t>
            </a:r>
            <a:r>
              <a:rPr sz="3300" spc="-120" dirty="0">
                <a:latin typeface="Arial MT"/>
                <a:cs typeface="Arial MT"/>
              </a:rPr>
              <a:t>no</a:t>
            </a:r>
            <a:r>
              <a:rPr sz="3300" spc="130" dirty="0">
                <a:latin typeface="Arial MT"/>
                <a:cs typeface="Arial MT"/>
              </a:rPr>
              <a:t> </a:t>
            </a:r>
            <a:r>
              <a:rPr sz="3300" spc="-195" dirty="0">
                <a:latin typeface="Arial MT"/>
                <a:cs typeface="Arial MT"/>
              </a:rPr>
              <a:t>fortalecimento</a:t>
            </a:r>
            <a:r>
              <a:rPr sz="3300" spc="130" dirty="0">
                <a:latin typeface="Arial MT"/>
                <a:cs typeface="Arial MT"/>
              </a:rPr>
              <a:t> </a:t>
            </a:r>
            <a:r>
              <a:rPr sz="3300" spc="-120" dirty="0">
                <a:latin typeface="Arial MT"/>
                <a:cs typeface="Arial MT"/>
              </a:rPr>
              <a:t>da</a:t>
            </a:r>
            <a:r>
              <a:rPr sz="3300" spc="130" dirty="0">
                <a:latin typeface="Arial MT"/>
                <a:cs typeface="Arial MT"/>
              </a:rPr>
              <a:t> </a:t>
            </a:r>
            <a:r>
              <a:rPr sz="3300" spc="-180" dirty="0">
                <a:latin typeface="Arial MT"/>
                <a:cs typeface="Arial MT"/>
              </a:rPr>
              <a:t>Defesa</a:t>
            </a:r>
            <a:r>
              <a:rPr sz="3300" spc="-10" dirty="0">
                <a:latin typeface="Arial MT"/>
                <a:cs typeface="Arial MT"/>
              </a:rPr>
              <a:t> </a:t>
            </a:r>
            <a:r>
              <a:rPr sz="3300" spc="-175" dirty="0">
                <a:latin typeface="Arial MT"/>
                <a:cs typeface="Arial MT"/>
              </a:rPr>
              <a:t>Civil,</a:t>
            </a:r>
            <a:r>
              <a:rPr sz="3300" spc="-365" dirty="0">
                <a:latin typeface="Arial MT"/>
                <a:cs typeface="Arial MT"/>
              </a:rPr>
              <a:t> </a:t>
            </a:r>
            <a:r>
              <a:rPr sz="3300" spc="-150" dirty="0">
                <a:latin typeface="Arial MT"/>
                <a:cs typeface="Arial MT"/>
              </a:rPr>
              <a:t>com</a:t>
            </a:r>
            <a:r>
              <a:rPr sz="3300" spc="-365" dirty="0">
                <a:latin typeface="Arial MT"/>
                <a:cs typeface="Arial MT"/>
              </a:rPr>
              <a:t> </a:t>
            </a:r>
            <a:r>
              <a:rPr sz="3300" spc="-20" dirty="0">
                <a:latin typeface="Arial MT"/>
                <a:cs typeface="Arial MT"/>
              </a:rPr>
              <a:t>o</a:t>
            </a:r>
            <a:r>
              <a:rPr sz="3300" spc="-365" dirty="0">
                <a:latin typeface="Arial MT"/>
                <a:cs typeface="Arial MT"/>
              </a:rPr>
              <a:t> </a:t>
            </a:r>
            <a:r>
              <a:rPr sz="3300" spc="-195" dirty="0">
                <a:latin typeface="Arial MT"/>
                <a:cs typeface="Arial MT"/>
              </a:rPr>
              <a:t>desenvolvimento</a:t>
            </a:r>
            <a:r>
              <a:rPr sz="3300" spc="-365" dirty="0">
                <a:latin typeface="Arial MT"/>
                <a:cs typeface="Arial MT"/>
              </a:rPr>
              <a:t> </a:t>
            </a:r>
            <a:r>
              <a:rPr sz="3300" spc="-120" dirty="0">
                <a:latin typeface="Arial MT"/>
                <a:cs typeface="Arial MT"/>
              </a:rPr>
              <a:t>de</a:t>
            </a:r>
            <a:r>
              <a:rPr sz="3300" spc="-365" dirty="0">
                <a:latin typeface="Arial MT"/>
                <a:cs typeface="Arial MT"/>
              </a:rPr>
              <a:t> </a:t>
            </a:r>
            <a:r>
              <a:rPr sz="3300" spc="-185" dirty="0">
                <a:latin typeface="Arial MT"/>
                <a:cs typeface="Arial MT"/>
              </a:rPr>
              <a:t>projetos</a:t>
            </a:r>
            <a:r>
              <a:rPr sz="3300" spc="-365" dirty="0">
                <a:latin typeface="Arial MT"/>
                <a:cs typeface="Arial MT"/>
              </a:rPr>
              <a:t> </a:t>
            </a:r>
            <a:r>
              <a:rPr sz="3300" spc="-120" dirty="0">
                <a:latin typeface="Arial MT"/>
                <a:cs typeface="Arial MT"/>
              </a:rPr>
              <a:t>de</a:t>
            </a:r>
            <a:r>
              <a:rPr sz="3300" spc="-365" dirty="0">
                <a:latin typeface="Arial MT"/>
                <a:cs typeface="Arial MT"/>
              </a:rPr>
              <a:t> </a:t>
            </a:r>
            <a:r>
              <a:rPr sz="3300" spc="-190" dirty="0">
                <a:latin typeface="Arial MT"/>
                <a:cs typeface="Arial MT"/>
              </a:rPr>
              <a:t>prevenção</a:t>
            </a:r>
            <a:r>
              <a:rPr sz="3300" spc="-365" dirty="0">
                <a:latin typeface="Arial MT"/>
                <a:cs typeface="Arial MT"/>
              </a:rPr>
              <a:t> </a:t>
            </a:r>
            <a:r>
              <a:rPr sz="3300" spc="-20" dirty="0">
                <a:latin typeface="Arial MT"/>
                <a:cs typeface="Arial MT"/>
              </a:rPr>
              <a:t>e</a:t>
            </a:r>
            <a:r>
              <a:rPr sz="3300" spc="-365" dirty="0">
                <a:latin typeface="Arial MT"/>
                <a:cs typeface="Arial MT"/>
              </a:rPr>
              <a:t> </a:t>
            </a:r>
            <a:r>
              <a:rPr sz="3300" spc="-20" dirty="0">
                <a:latin typeface="Arial MT"/>
                <a:cs typeface="Arial MT"/>
              </a:rPr>
              <a:t>a</a:t>
            </a:r>
            <a:r>
              <a:rPr sz="3300" spc="-10" dirty="0">
                <a:latin typeface="Arial MT"/>
                <a:cs typeface="Arial MT"/>
              </a:rPr>
              <a:t> </a:t>
            </a:r>
            <a:r>
              <a:rPr sz="3300" spc="-185" dirty="0">
                <a:latin typeface="Arial MT"/>
                <a:cs typeface="Arial MT"/>
              </a:rPr>
              <a:t>captação</a:t>
            </a:r>
            <a:r>
              <a:rPr sz="3300" spc="-190" dirty="0">
                <a:latin typeface="Arial MT"/>
                <a:cs typeface="Arial MT"/>
              </a:rPr>
              <a:t> significativa </a:t>
            </a:r>
            <a:r>
              <a:rPr sz="3300" spc="-120" dirty="0">
                <a:latin typeface="Arial MT"/>
                <a:cs typeface="Arial MT"/>
              </a:rPr>
              <a:t>de</a:t>
            </a:r>
            <a:r>
              <a:rPr sz="3300" spc="-190" dirty="0">
                <a:latin typeface="Arial MT"/>
                <a:cs typeface="Arial MT"/>
              </a:rPr>
              <a:t> </a:t>
            </a:r>
            <a:r>
              <a:rPr sz="3300" spc="-185" dirty="0">
                <a:latin typeface="Arial MT"/>
                <a:cs typeface="Arial MT"/>
              </a:rPr>
              <a:t>recursos</a:t>
            </a:r>
            <a:r>
              <a:rPr sz="3300" spc="-190" dirty="0">
                <a:latin typeface="Arial MT"/>
                <a:cs typeface="Arial MT"/>
              </a:rPr>
              <a:t> estaduais, </a:t>
            </a:r>
            <a:r>
              <a:rPr sz="3300" spc="-195" dirty="0">
                <a:latin typeface="Arial MT"/>
                <a:cs typeface="Arial MT"/>
              </a:rPr>
              <a:t>consolidando</a:t>
            </a:r>
            <a:r>
              <a:rPr sz="3300" spc="-10" dirty="0">
                <a:latin typeface="Arial MT"/>
                <a:cs typeface="Arial MT"/>
              </a:rPr>
              <a:t> </a:t>
            </a:r>
            <a:r>
              <a:rPr sz="3300" spc="-155" dirty="0">
                <a:latin typeface="Arial MT"/>
                <a:cs typeface="Arial MT"/>
              </a:rPr>
              <a:t>uma</a:t>
            </a:r>
            <a:r>
              <a:rPr sz="3300" spc="-390" dirty="0">
                <a:latin typeface="Arial MT"/>
                <a:cs typeface="Arial MT"/>
              </a:rPr>
              <a:t> </a:t>
            </a:r>
            <a:r>
              <a:rPr sz="3300" spc="-175" dirty="0">
                <a:latin typeface="Arial MT"/>
                <a:cs typeface="Arial MT"/>
              </a:rPr>
              <a:t>gestão</a:t>
            </a:r>
            <a:r>
              <a:rPr sz="3300" spc="-390" dirty="0">
                <a:latin typeface="Arial MT"/>
                <a:cs typeface="Arial MT"/>
              </a:rPr>
              <a:t> </a:t>
            </a:r>
            <a:r>
              <a:rPr sz="3300" spc="-160" dirty="0">
                <a:latin typeface="Arial MT"/>
                <a:cs typeface="Arial MT"/>
              </a:rPr>
              <a:t>mais</a:t>
            </a:r>
            <a:r>
              <a:rPr sz="3300" spc="-390" dirty="0">
                <a:latin typeface="Arial MT"/>
                <a:cs typeface="Arial MT"/>
              </a:rPr>
              <a:t> </a:t>
            </a:r>
            <a:r>
              <a:rPr sz="3300" spc="-185" dirty="0">
                <a:latin typeface="Arial MT"/>
                <a:cs typeface="Arial MT"/>
              </a:rPr>
              <a:t>eficiente</a:t>
            </a:r>
            <a:r>
              <a:rPr sz="3300" spc="-390" dirty="0">
                <a:latin typeface="Arial MT"/>
                <a:cs typeface="Arial MT"/>
              </a:rPr>
              <a:t> </a:t>
            </a:r>
            <a:r>
              <a:rPr sz="3300" spc="-145" dirty="0">
                <a:latin typeface="Arial MT"/>
                <a:cs typeface="Arial MT"/>
              </a:rPr>
              <a:t>dos</a:t>
            </a:r>
            <a:r>
              <a:rPr sz="3300" spc="-390" dirty="0">
                <a:latin typeface="Arial MT"/>
                <a:cs typeface="Arial MT"/>
              </a:rPr>
              <a:t> </a:t>
            </a:r>
            <a:r>
              <a:rPr sz="3300" spc="-175" dirty="0">
                <a:latin typeface="Arial MT"/>
                <a:cs typeface="Arial MT"/>
              </a:rPr>
              <a:t>riscos.</a:t>
            </a:r>
            <a:endParaRPr sz="33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8287999" cy="10286999"/>
          </a:xfrm>
          <a:prstGeom prst="rect">
            <a:avLst/>
          </a:prstGeom>
        </p:spPr>
      </p:pic>
      <p:sp>
        <p:nvSpPr>
          <p:cNvPr id="3" name="object 3" descr="$PPTXTitle"/>
          <p:cNvSpPr txBox="1">
            <a:spLocks noGrp="1"/>
          </p:cNvSpPr>
          <p:nvPr>
            <p:ph type="title"/>
          </p:nvPr>
        </p:nvSpPr>
        <p:spPr>
          <a:xfrm>
            <a:off x="791886" y="349316"/>
            <a:ext cx="5963285" cy="10845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25" dirty="0"/>
              <a:t>Custo</a:t>
            </a:r>
            <a:r>
              <a:rPr spc="-765" dirty="0"/>
              <a:t> </a:t>
            </a:r>
            <a:r>
              <a:rPr spc="-370" dirty="0"/>
              <a:t>Financeiro</a:t>
            </a: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732279" y="1457325"/>
          <a:ext cx="14785340" cy="73298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47853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10426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175"/>
                        </a:spcBef>
                      </a:pPr>
                      <a:r>
                        <a:rPr sz="3300" b="1" spc="-10" dirty="0">
                          <a:latin typeface="Arial"/>
                          <a:cs typeface="Arial"/>
                        </a:rPr>
                        <a:t>DESASSOREAMENTO</a:t>
                      </a:r>
                      <a:r>
                        <a:rPr sz="33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300" b="1" dirty="0">
                          <a:latin typeface="Arial"/>
                          <a:cs typeface="Arial"/>
                        </a:rPr>
                        <a:t>E</a:t>
                      </a:r>
                      <a:r>
                        <a:rPr sz="33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300" b="1" dirty="0">
                          <a:latin typeface="Arial"/>
                          <a:cs typeface="Arial"/>
                        </a:rPr>
                        <a:t>DIQUE</a:t>
                      </a:r>
                      <a:r>
                        <a:rPr sz="33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300" b="1" dirty="0">
                          <a:latin typeface="Arial"/>
                          <a:cs typeface="Arial"/>
                        </a:rPr>
                        <a:t>DE</a:t>
                      </a:r>
                      <a:r>
                        <a:rPr sz="3300" b="1" spc="-6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3300" b="1" spc="-10" dirty="0">
                          <a:latin typeface="Arial"/>
                          <a:cs typeface="Arial"/>
                        </a:rPr>
                        <a:t>CONTENÇÃO</a:t>
                      </a:r>
                      <a:endParaRPr sz="3300">
                        <a:latin typeface="Arial"/>
                        <a:cs typeface="Arial"/>
                      </a:endParaRPr>
                    </a:p>
                  </a:txBody>
                  <a:tcPr marL="0" marR="0" marT="27622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7590">
                <a:tc>
                  <a:txBody>
                    <a:bodyPr/>
                    <a:lstStyle/>
                    <a:p>
                      <a:pPr marL="208915">
                        <a:lnSpc>
                          <a:spcPct val="100000"/>
                        </a:lnSpc>
                        <a:spcBef>
                          <a:spcPts val="2025"/>
                        </a:spcBef>
                      </a:pPr>
                      <a:r>
                        <a:rPr sz="3000" dirty="0">
                          <a:latin typeface="Arial MT"/>
                          <a:cs typeface="Arial MT"/>
                        </a:rPr>
                        <a:t>Desassoreamento</a:t>
                      </a:r>
                      <a:r>
                        <a:rPr sz="30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3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mais</a:t>
                      </a:r>
                      <a:r>
                        <a:rPr sz="3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3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5km</a:t>
                      </a:r>
                      <a:r>
                        <a:rPr sz="3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3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córregos</a:t>
                      </a:r>
                      <a:r>
                        <a:rPr sz="3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do</a:t>
                      </a:r>
                      <a:r>
                        <a:rPr sz="3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perímetro</a:t>
                      </a:r>
                      <a:r>
                        <a:rPr sz="30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spc="-10" dirty="0">
                          <a:latin typeface="Arial MT"/>
                          <a:cs typeface="Arial MT"/>
                        </a:rPr>
                        <a:t>urbano</a:t>
                      </a:r>
                      <a:endParaRPr sz="3000">
                        <a:latin typeface="Arial MT"/>
                        <a:cs typeface="Arial MT"/>
                      </a:endParaRPr>
                    </a:p>
                  </a:txBody>
                  <a:tcPr marL="0" marR="0" marT="2571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37590">
                <a:tc>
                  <a:txBody>
                    <a:bodyPr/>
                    <a:lstStyle/>
                    <a:p>
                      <a:pPr marL="208915">
                        <a:lnSpc>
                          <a:spcPct val="100000"/>
                        </a:lnSpc>
                        <a:spcBef>
                          <a:spcPts val="2025"/>
                        </a:spcBef>
                      </a:pPr>
                      <a:r>
                        <a:rPr sz="3000" dirty="0">
                          <a:latin typeface="Arial MT"/>
                          <a:cs typeface="Arial MT"/>
                        </a:rPr>
                        <a:t>Retirada</a:t>
                      </a:r>
                      <a:r>
                        <a:rPr sz="30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30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lixos</a:t>
                      </a:r>
                      <a:r>
                        <a:rPr sz="30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próximo</a:t>
                      </a:r>
                      <a:r>
                        <a:rPr sz="30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ao</a:t>
                      </a:r>
                      <a:r>
                        <a:rPr sz="30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spc="-10" dirty="0">
                          <a:latin typeface="Arial MT"/>
                          <a:cs typeface="Arial MT"/>
                        </a:rPr>
                        <a:t>córrego</a:t>
                      </a:r>
                      <a:endParaRPr sz="3000">
                        <a:latin typeface="Arial MT"/>
                        <a:cs typeface="Arial MT"/>
                      </a:endParaRPr>
                    </a:p>
                  </a:txBody>
                  <a:tcPr marL="0" marR="0" marT="2571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37590">
                <a:tc>
                  <a:txBody>
                    <a:bodyPr/>
                    <a:lstStyle/>
                    <a:p>
                      <a:pPr marL="208915">
                        <a:lnSpc>
                          <a:spcPct val="100000"/>
                        </a:lnSpc>
                        <a:spcBef>
                          <a:spcPts val="2025"/>
                        </a:spcBef>
                      </a:pPr>
                      <a:r>
                        <a:rPr sz="3000" dirty="0">
                          <a:latin typeface="Arial MT"/>
                          <a:cs typeface="Arial MT"/>
                        </a:rPr>
                        <a:t>Estabilização</a:t>
                      </a:r>
                      <a:r>
                        <a:rPr sz="30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do</a:t>
                      </a:r>
                      <a:r>
                        <a:rPr sz="30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solo</a:t>
                      </a:r>
                      <a:r>
                        <a:rPr sz="30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em</a:t>
                      </a:r>
                      <a:r>
                        <a:rPr sz="30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taludes</a:t>
                      </a:r>
                      <a:r>
                        <a:rPr sz="30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com</a:t>
                      </a:r>
                      <a:r>
                        <a:rPr sz="30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risco</a:t>
                      </a:r>
                      <a:r>
                        <a:rPr sz="30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30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deslizamento</a:t>
                      </a:r>
                      <a:r>
                        <a:rPr sz="30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as</a:t>
                      </a:r>
                      <a:r>
                        <a:rPr sz="30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margens</a:t>
                      </a:r>
                      <a:r>
                        <a:rPr sz="3000" spc="-3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do</a:t>
                      </a:r>
                      <a:r>
                        <a:rPr sz="3000" spc="-4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spc="-10" dirty="0">
                          <a:latin typeface="Arial MT"/>
                          <a:cs typeface="Arial MT"/>
                        </a:rPr>
                        <a:t>córrego</a:t>
                      </a:r>
                      <a:endParaRPr sz="3000">
                        <a:latin typeface="Arial MT"/>
                        <a:cs typeface="Arial MT"/>
                      </a:endParaRPr>
                    </a:p>
                  </a:txBody>
                  <a:tcPr marL="0" marR="0" marT="2571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37590">
                <a:tc>
                  <a:txBody>
                    <a:bodyPr/>
                    <a:lstStyle/>
                    <a:p>
                      <a:pPr marL="208915">
                        <a:lnSpc>
                          <a:spcPct val="100000"/>
                        </a:lnSpc>
                        <a:spcBef>
                          <a:spcPts val="2025"/>
                        </a:spcBef>
                      </a:pPr>
                      <a:r>
                        <a:rPr sz="3000" dirty="0">
                          <a:latin typeface="Arial MT"/>
                          <a:cs typeface="Arial MT"/>
                        </a:rPr>
                        <a:t>Recuperação</a:t>
                      </a:r>
                      <a:r>
                        <a:rPr sz="30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ambiental</a:t>
                      </a:r>
                      <a:r>
                        <a:rPr sz="30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nas</a:t>
                      </a:r>
                      <a:r>
                        <a:rPr sz="3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margens</a:t>
                      </a:r>
                      <a:r>
                        <a:rPr sz="3000" spc="-50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do</a:t>
                      </a:r>
                      <a:r>
                        <a:rPr sz="3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spc="-10" dirty="0">
                          <a:latin typeface="Arial MT"/>
                          <a:cs typeface="Arial MT"/>
                        </a:rPr>
                        <a:t>córrego</a:t>
                      </a:r>
                      <a:endParaRPr sz="3000">
                        <a:latin typeface="Arial MT"/>
                        <a:cs typeface="Arial MT"/>
                      </a:endParaRPr>
                    </a:p>
                  </a:txBody>
                  <a:tcPr marL="0" marR="0" marT="2571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37590">
                <a:tc>
                  <a:txBody>
                    <a:bodyPr/>
                    <a:lstStyle/>
                    <a:p>
                      <a:pPr marL="208915">
                        <a:lnSpc>
                          <a:spcPct val="100000"/>
                        </a:lnSpc>
                        <a:spcBef>
                          <a:spcPts val="2025"/>
                        </a:spcBef>
                      </a:pPr>
                      <a:r>
                        <a:rPr sz="3000" dirty="0">
                          <a:latin typeface="Arial MT"/>
                          <a:cs typeface="Arial MT"/>
                        </a:rPr>
                        <a:t>Implementação</a:t>
                      </a:r>
                      <a:r>
                        <a:rPr sz="3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do</a:t>
                      </a:r>
                      <a:r>
                        <a:rPr sz="3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Dique</a:t>
                      </a:r>
                      <a:r>
                        <a:rPr sz="3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3000" spc="-4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spc="-10" dirty="0">
                          <a:latin typeface="Arial MT"/>
                          <a:cs typeface="Arial MT"/>
                        </a:rPr>
                        <a:t>contenção</a:t>
                      </a:r>
                      <a:endParaRPr sz="3000">
                        <a:latin typeface="Arial MT"/>
                        <a:cs typeface="Arial MT"/>
                      </a:endParaRPr>
                    </a:p>
                  </a:txBody>
                  <a:tcPr marL="0" marR="0" marT="2571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037590">
                <a:tc>
                  <a:txBody>
                    <a:bodyPr/>
                    <a:lstStyle/>
                    <a:p>
                      <a:pPr marL="208915">
                        <a:lnSpc>
                          <a:spcPct val="100000"/>
                        </a:lnSpc>
                        <a:spcBef>
                          <a:spcPts val="2025"/>
                        </a:spcBef>
                      </a:pPr>
                      <a:r>
                        <a:rPr sz="3000" spc="-25" dirty="0">
                          <a:latin typeface="Arial MT"/>
                          <a:cs typeface="Arial MT"/>
                        </a:rPr>
                        <a:t>Totalizando</a:t>
                      </a:r>
                      <a:r>
                        <a:rPr sz="30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uma</a:t>
                      </a:r>
                      <a:r>
                        <a:rPr sz="30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obra</a:t>
                      </a:r>
                      <a:r>
                        <a:rPr sz="30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dirty="0">
                          <a:latin typeface="Arial MT"/>
                          <a:cs typeface="Arial MT"/>
                        </a:rPr>
                        <a:t>de</a:t>
                      </a:r>
                      <a:r>
                        <a:rPr sz="3000" spc="-55" dirty="0">
                          <a:latin typeface="Arial MT"/>
                          <a:cs typeface="Arial MT"/>
                        </a:rPr>
                        <a:t> </a:t>
                      </a:r>
                      <a:r>
                        <a:rPr sz="3000" spc="-10" dirty="0">
                          <a:latin typeface="Arial MT"/>
                          <a:cs typeface="Arial MT"/>
                        </a:rPr>
                        <a:t>9.685.539,92</a:t>
                      </a:r>
                      <a:endParaRPr sz="3000">
                        <a:latin typeface="Arial MT"/>
                        <a:cs typeface="Arial MT"/>
                      </a:endParaRPr>
                    </a:p>
                  </a:txBody>
                  <a:tcPr marL="0" marR="0" marT="257175" marB="0">
                    <a:lnL w="38100">
                      <a:solidFill>
                        <a:srgbClr val="000000"/>
                      </a:solidFill>
                      <a:prstDash val="solid"/>
                    </a:lnL>
                    <a:lnR w="38100">
                      <a:solidFill>
                        <a:srgbClr val="000000"/>
                      </a:solidFill>
                      <a:prstDash val="solid"/>
                    </a:lnR>
                    <a:lnT w="38100">
                      <a:solidFill>
                        <a:srgbClr val="000000"/>
                      </a:solidFill>
                      <a:prstDash val="solid"/>
                    </a:lnT>
                    <a:lnB w="38100">
                      <a:solidFill>
                        <a:srgbClr val="000000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xfrm>
            <a:off x="533853" y="98754"/>
            <a:ext cx="6567170" cy="10922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7000" spc="-320" dirty="0"/>
              <a:t>Lições</a:t>
            </a:r>
            <a:r>
              <a:rPr sz="7000" spc="-765" dirty="0"/>
              <a:t> </a:t>
            </a:r>
            <a:r>
              <a:rPr sz="7000" spc="-365" dirty="0"/>
              <a:t>Aprendidas</a:t>
            </a:r>
            <a:endParaRPr sz="7000"/>
          </a:p>
        </p:txBody>
      </p:sp>
      <p:grpSp>
        <p:nvGrpSpPr>
          <p:cNvPr id="3" name="object 3"/>
          <p:cNvGrpSpPr/>
          <p:nvPr/>
        </p:nvGrpSpPr>
        <p:grpSpPr>
          <a:xfrm>
            <a:off x="3100591" y="1680209"/>
            <a:ext cx="1119505" cy="6929755"/>
            <a:chOff x="3100591" y="1680209"/>
            <a:chExt cx="1119505" cy="692975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00591" y="1680209"/>
              <a:ext cx="123824" cy="123824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086428" y="2161222"/>
              <a:ext cx="133349" cy="133349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86428" y="2646997"/>
              <a:ext cx="133349" cy="133349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086428" y="3132772"/>
              <a:ext cx="133349" cy="133349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086428" y="3618547"/>
              <a:ext cx="133349" cy="133349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00591" y="4594859"/>
              <a:ext cx="123824" cy="1238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086428" y="5075871"/>
              <a:ext cx="133349" cy="133349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86428" y="5561646"/>
              <a:ext cx="133349" cy="133349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086428" y="6047421"/>
              <a:ext cx="133349" cy="133349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100591" y="7023734"/>
              <a:ext cx="123824" cy="123824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86428" y="7504746"/>
              <a:ext cx="133349" cy="133349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086428" y="7990521"/>
              <a:ext cx="133349" cy="133349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086428" y="8476296"/>
              <a:ext cx="133349" cy="133349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3396114" y="1442148"/>
            <a:ext cx="10864215" cy="731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3835"/>
              </a:lnSpc>
              <a:spcBef>
                <a:spcPts val="100"/>
              </a:spcBef>
            </a:pPr>
            <a:r>
              <a:rPr sz="3200" dirty="0">
                <a:latin typeface="Arial MT"/>
                <a:cs typeface="Arial MT"/>
              </a:rPr>
              <a:t>O</a:t>
            </a:r>
            <a:r>
              <a:rPr sz="3200" spc="-445" dirty="0">
                <a:latin typeface="Arial MT"/>
                <a:cs typeface="Arial MT"/>
              </a:rPr>
              <a:t> </a:t>
            </a:r>
            <a:r>
              <a:rPr sz="3200" spc="-150" dirty="0">
                <a:latin typeface="Arial MT"/>
                <a:cs typeface="Arial MT"/>
              </a:rPr>
              <a:t>que</a:t>
            </a:r>
            <a:r>
              <a:rPr sz="3200" spc="-445" dirty="0">
                <a:latin typeface="Arial MT"/>
                <a:cs typeface="Arial MT"/>
              </a:rPr>
              <a:t> </a:t>
            </a:r>
            <a:r>
              <a:rPr sz="3200" spc="-150" dirty="0">
                <a:latin typeface="Arial MT"/>
                <a:cs typeface="Arial MT"/>
              </a:rPr>
              <a:t>deu</a:t>
            </a:r>
            <a:r>
              <a:rPr sz="3200" spc="-445" dirty="0">
                <a:latin typeface="Arial MT"/>
                <a:cs typeface="Arial MT"/>
              </a:rPr>
              <a:t> </a:t>
            </a:r>
            <a:r>
              <a:rPr sz="3200" spc="-30" dirty="0">
                <a:latin typeface="Arial MT"/>
                <a:cs typeface="Arial MT"/>
              </a:rPr>
              <a:t>certo?</a:t>
            </a:r>
            <a:endParaRPr sz="3200">
              <a:latin typeface="Arial MT"/>
              <a:cs typeface="Arial MT"/>
            </a:endParaRPr>
          </a:p>
          <a:p>
            <a:pPr marL="1000125" marR="593090">
              <a:lnSpc>
                <a:spcPts val="3829"/>
              </a:lnSpc>
              <a:spcBef>
                <a:spcPts val="125"/>
              </a:spcBef>
            </a:pPr>
            <a:r>
              <a:rPr sz="3200" spc="-204" dirty="0">
                <a:latin typeface="Arial MT"/>
                <a:cs typeface="Arial MT"/>
              </a:rPr>
              <a:t>Integração</a:t>
            </a:r>
            <a:r>
              <a:rPr sz="3200" spc="-390" dirty="0">
                <a:latin typeface="Arial MT"/>
                <a:cs typeface="Arial MT"/>
              </a:rPr>
              <a:t> </a:t>
            </a:r>
            <a:r>
              <a:rPr sz="3200" spc="-204" dirty="0">
                <a:latin typeface="Arial MT"/>
                <a:cs typeface="Arial MT"/>
              </a:rPr>
              <a:t>eficiente</a:t>
            </a:r>
            <a:r>
              <a:rPr sz="3200" spc="-385" dirty="0">
                <a:latin typeface="Arial MT"/>
                <a:cs typeface="Arial MT"/>
              </a:rPr>
              <a:t> </a:t>
            </a:r>
            <a:r>
              <a:rPr sz="3200" spc="-185" dirty="0">
                <a:latin typeface="Arial MT"/>
                <a:cs typeface="Arial MT"/>
              </a:rPr>
              <a:t>entre</a:t>
            </a:r>
            <a:r>
              <a:rPr sz="3200" spc="-385" dirty="0">
                <a:latin typeface="Arial MT"/>
                <a:cs typeface="Arial MT"/>
              </a:rPr>
              <a:t> </a:t>
            </a:r>
            <a:r>
              <a:rPr sz="3200" spc="-195" dirty="0">
                <a:latin typeface="Arial MT"/>
                <a:cs typeface="Arial MT"/>
              </a:rPr>
              <a:t>Defesa</a:t>
            </a:r>
            <a:r>
              <a:rPr sz="3200" spc="-385" dirty="0">
                <a:latin typeface="Arial MT"/>
                <a:cs typeface="Arial MT"/>
              </a:rPr>
              <a:t> </a:t>
            </a:r>
            <a:r>
              <a:rPr sz="3200" spc="-200" dirty="0">
                <a:latin typeface="Arial MT"/>
                <a:cs typeface="Arial MT"/>
              </a:rPr>
              <a:t>Civil,</a:t>
            </a:r>
            <a:r>
              <a:rPr sz="3200" spc="-385" dirty="0">
                <a:latin typeface="Arial MT"/>
                <a:cs typeface="Arial MT"/>
              </a:rPr>
              <a:t> </a:t>
            </a:r>
            <a:r>
              <a:rPr sz="3200" spc="-210" dirty="0">
                <a:latin typeface="Arial MT"/>
                <a:cs typeface="Arial MT"/>
              </a:rPr>
              <a:t>Prefeitura</a:t>
            </a:r>
            <a:r>
              <a:rPr sz="3200" spc="-385" dirty="0">
                <a:latin typeface="Arial MT"/>
                <a:cs typeface="Arial MT"/>
              </a:rPr>
              <a:t> </a:t>
            </a:r>
            <a:r>
              <a:rPr sz="3200" dirty="0">
                <a:latin typeface="Arial MT"/>
                <a:cs typeface="Arial MT"/>
              </a:rPr>
              <a:t>e</a:t>
            </a:r>
            <a:r>
              <a:rPr sz="3200" spc="-390" dirty="0">
                <a:latin typeface="Arial MT"/>
                <a:cs typeface="Arial MT"/>
              </a:rPr>
              <a:t> </a:t>
            </a:r>
            <a:r>
              <a:rPr sz="3200" spc="-165" dirty="0">
                <a:latin typeface="Arial MT"/>
                <a:cs typeface="Arial MT"/>
              </a:rPr>
              <a:t>parceiros </a:t>
            </a:r>
            <a:r>
              <a:rPr sz="3200" spc="-210" dirty="0">
                <a:latin typeface="Arial MT"/>
                <a:cs typeface="Arial MT"/>
              </a:rPr>
              <a:t>Diagnóstico</a:t>
            </a:r>
            <a:r>
              <a:rPr sz="3200" spc="-405" dirty="0">
                <a:latin typeface="Arial MT"/>
                <a:cs typeface="Arial MT"/>
              </a:rPr>
              <a:t> </a:t>
            </a:r>
            <a:r>
              <a:rPr sz="3200" spc="-195" dirty="0">
                <a:latin typeface="Arial MT"/>
                <a:cs typeface="Arial MT"/>
              </a:rPr>
              <a:t>preciso</a:t>
            </a:r>
            <a:r>
              <a:rPr sz="3200" spc="-405" dirty="0">
                <a:latin typeface="Arial MT"/>
                <a:cs typeface="Arial MT"/>
              </a:rPr>
              <a:t> </a:t>
            </a:r>
            <a:r>
              <a:rPr sz="3200" spc="-155" dirty="0">
                <a:latin typeface="Arial MT"/>
                <a:cs typeface="Arial MT"/>
              </a:rPr>
              <a:t>das</a:t>
            </a:r>
            <a:r>
              <a:rPr sz="3200" spc="-405" dirty="0">
                <a:latin typeface="Arial MT"/>
                <a:cs typeface="Arial MT"/>
              </a:rPr>
              <a:t> </a:t>
            </a:r>
            <a:r>
              <a:rPr sz="3200" spc="-185" dirty="0">
                <a:latin typeface="Arial MT"/>
                <a:cs typeface="Arial MT"/>
              </a:rPr>
              <a:t>áreas</a:t>
            </a:r>
            <a:r>
              <a:rPr sz="3200" spc="-405" dirty="0">
                <a:latin typeface="Arial MT"/>
                <a:cs typeface="Arial MT"/>
              </a:rPr>
              <a:t> </a:t>
            </a:r>
            <a:r>
              <a:rPr sz="3200" spc="-110" dirty="0">
                <a:latin typeface="Arial MT"/>
                <a:cs typeface="Arial MT"/>
              </a:rPr>
              <a:t>de</a:t>
            </a:r>
            <a:r>
              <a:rPr sz="3200" spc="-400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risco</a:t>
            </a:r>
            <a:endParaRPr sz="3200">
              <a:latin typeface="Arial MT"/>
              <a:cs typeface="Arial MT"/>
            </a:endParaRPr>
          </a:p>
          <a:p>
            <a:pPr marL="1000125">
              <a:lnSpc>
                <a:spcPts val="3685"/>
              </a:lnSpc>
            </a:pPr>
            <a:r>
              <a:rPr sz="3200" spc="-204" dirty="0">
                <a:latin typeface="Arial MT"/>
                <a:cs typeface="Arial MT"/>
              </a:rPr>
              <a:t>Definição</a:t>
            </a:r>
            <a:r>
              <a:rPr sz="3200" spc="-400" dirty="0">
                <a:latin typeface="Arial MT"/>
                <a:cs typeface="Arial MT"/>
              </a:rPr>
              <a:t> </a:t>
            </a:r>
            <a:r>
              <a:rPr sz="3200" spc="-200" dirty="0">
                <a:latin typeface="Arial MT"/>
                <a:cs typeface="Arial MT"/>
              </a:rPr>
              <a:t>adequada</a:t>
            </a:r>
            <a:r>
              <a:rPr sz="3200" spc="-395" dirty="0">
                <a:latin typeface="Arial MT"/>
                <a:cs typeface="Arial MT"/>
              </a:rPr>
              <a:t> </a:t>
            </a:r>
            <a:r>
              <a:rPr sz="3200" spc="-155" dirty="0">
                <a:latin typeface="Arial MT"/>
                <a:cs typeface="Arial MT"/>
              </a:rPr>
              <a:t>das</a:t>
            </a:r>
            <a:r>
              <a:rPr sz="3200" spc="-395" dirty="0">
                <a:latin typeface="Arial MT"/>
                <a:cs typeface="Arial MT"/>
              </a:rPr>
              <a:t> </a:t>
            </a:r>
            <a:r>
              <a:rPr sz="3200" spc="-120" dirty="0">
                <a:latin typeface="Arial MT"/>
                <a:cs typeface="Arial MT"/>
              </a:rPr>
              <a:t>intervenções</a:t>
            </a:r>
            <a:endParaRPr sz="3200">
              <a:latin typeface="Arial MT"/>
              <a:cs typeface="Arial MT"/>
            </a:endParaRPr>
          </a:p>
          <a:p>
            <a:pPr marL="1000125">
              <a:lnSpc>
                <a:spcPts val="3829"/>
              </a:lnSpc>
            </a:pPr>
            <a:r>
              <a:rPr sz="3200" spc="-210" dirty="0">
                <a:latin typeface="Arial MT"/>
                <a:cs typeface="Arial MT"/>
              </a:rPr>
              <a:t>Resultados</a:t>
            </a:r>
            <a:r>
              <a:rPr sz="3200" spc="-395" dirty="0">
                <a:latin typeface="Arial MT"/>
                <a:cs typeface="Arial MT"/>
              </a:rPr>
              <a:t> </a:t>
            </a:r>
            <a:r>
              <a:rPr sz="3200" spc="-204" dirty="0">
                <a:latin typeface="Arial MT"/>
                <a:cs typeface="Arial MT"/>
              </a:rPr>
              <a:t>positivos</a:t>
            </a:r>
            <a:r>
              <a:rPr sz="3200" spc="-390" dirty="0">
                <a:latin typeface="Arial MT"/>
                <a:cs typeface="Arial MT"/>
              </a:rPr>
              <a:t> </a:t>
            </a:r>
            <a:r>
              <a:rPr sz="3200" spc="-120" dirty="0">
                <a:latin typeface="Arial MT"/>
                <a:cs typeface="Arial MT"/>
              </a:rPr>
              <a:t>já</a:t>
            </a:r>
            <a:r>
              <a:rPr sz="3200" spc="-390" dirty="0">
                <a:latin typeface="Arial MT"/>
                <a:cs typeface="Arial MT"/>
              </a:rPr>
              <a:t> </a:t>
            </a:r>
            <a:r>
              <a:rPr sz="3200" spc="-210" dirty="0">
                <a:latin typeface="Arial MT"/>
                <a:cs typeface="Arial MT"/>
              </a:rPr>
              <a:t>perceptíveis</a:t>
            </a:r>
            <a:r>
              <a:rPr sz="3200" spc="-395" dirty="0">
                <a:latin typeface="Arial MT"/>
                <a:cs typeface="Arial MT"/>
              </a:rPr>
              <a:t> </a:t>
            </a:r>
            <a:r>
              <a:rPr sz="3200" spc="-185" dirty="0">
                <a:latin typeface="Arial MT"/>
                <a:cs typeface="Arial MT"/>
              </a:rPr>
              <a:t>antes</a:t>
            </a:r>
            <a:r>
              <a:rPr sz="3200" spc="-390" dirty="0">
                <a:latin typeface="Arial MT"/>
                <a:cs typeface="Arial MT"/>
              </a:rPr>
              <a:t> </a:t>
            </a:r>
            <a:r>
              <a:rPr sz="3200" spc="-110" dirty="0">
                <a:latin typeface="Arial MT"/>
                <a:cs typeface="Arial MT"/>
              </a:rPr>
              <a:t>da</a:t>
            </a:r>
            <a:r>
              <a:rPr sz="3200" spc="-390" dirty="0">
                <a:latin typeface="Arial MT"/>
                <a:cs typeface="Arial MT"/>
              </a:rPr>
              <a:t> </a:t>
            </a:r>
            <a:r>
              <a:rPr sz="3200" spc="-204" dirty="0">
                <a:latin typeface="Arial MT"/>
                <a:cs typeface="Arial MT"/>
              </a:rPr>
              <a:t>conclusão</a:t>
            </a:r>
            <a:r>
              <a:rPr sz="3200" spc="-390" dirty="0">
                <a:latin typeface="Arial MT"/>
                <a:cs typeface="Arial MT"/>
              </a:rPr>
              <a:t> </a:t>
            </a:r>
            <a:r>
              <a:rPr sz="3200" spc="-110" dirty="0">
                <a:latin typeface="Arial MT"/>
                <a:cs typeface="Arial MT"/>
              </a:rPr>
              <a:t>da</a:t>
            </a:r>
            <a:r>
              <a:rPr sz="3200" spc="-395" dirty="0">
                <a:latin typeface="Arial MT"/>
                <a:cs typeface="Arial MT"/>
              </a:rPr>
              <a:t> </a:t>
            </a:r>
            <a:r>
              <a:rPr sz="3200" spc="-70" dirty="0">
                <a:latin typeface="Arial MT"/>
                <a:cs typeface="Arial MT"/>
              </a:rPr>
              <a:t>obra</a:t>
            </a:r>
            <a:endParaRPr sz="3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30"/>
              </a:spcBef>
            </a:pPr>
            <a:endParaRPr sz="3200">
              <a:latin typeface="Arial MT"/>
              <a:cs typeface="Arial MT"/>
            </a:endParaRPr>
          </a:p>
          <a:p>
            <a:pPr marL="12700">
              <a:lnSpc>
                <a:spcPts val="3829"/>
              </a:lnSpc>
            </a:pPr>
            <a:r>
              <a:rPr sz="3200" spc="-185" dirty="0">
                <a:latin typeface="Arial MT"/>
                <a:cs typeface="Arial MT"/>
              </a:rPr>
              <a:t>Quais</a:t>
            </a:r>
            <a:r>
              <a:rPr sz="3200" spc="-405" dirty="0">
                <a:latin typeface="Arial MT"/>
                <a:cs typeface="Arial MT"/>
              </a:rPr>
              <a:t> </a:t>
            </a:r>
            <a:r>
              <a:rPr sz="3200" spc="-135" dirty="0">
                <a:latin typeface="Arial MT"/>
                <a:cs typeface="Arial MT"/>
              </a:rPr>
              <a:t>dificuldades?</a:t>
            </a:r>
            <a:endParaRPr sz="3200">
              <a:latin typeface="Arial MT"/>
              <a:cs typeface="Arial MT"/>
            </a:endParaRPr>
          </a:p>
          <a:p>
            <a:pPr marL="1000125">
              <a:lnSpc>
                <a:spcPts val="3825"/>
              </a:lnSpc>
            </a:pPr>
            <a:r>
              <a:rPr sz="3200" spc="-210" dirty="0">
                <a:latin typeface="Arial MT"/>
                <a:cs typeface="Arial MT"/>
              </a:rPr>
              <a:t>Complexidade</a:t>
            </a:r>
            <a:r>
              <a:rPr sz="3200" spc="-409" dirty="0">
                <a:latin typeface="Arial MT"/>
                <a:cs typeface="Arial MT"/>
              </a:rPr>
              <a:t> </a:t>
            </a:r>
            <a:r>
              <a:rPr sz="3200" spc="-155" dirty="0">
                <a:latin typeface="Arial MT"/>
                <a:cs typeface="Arial MT"/>
              </a:rPr>
              <a:t>das</a:t>
            </a:r>
            <a:r>
              <a:rPr sz="3200" spc="-405" dirty="0">
                <a:latin typeface="Arial MT"/>
                <a:cs typeface="Arial MT"/>
              </a:rPr>
              <a:t> </a:t>
            </a:r>
            <a:r>
              <a:rPr sz="3200" spc="-185" dirty="0">
                <a:latin typeface="Arial MT"/>
                <a:cs typeface="Arial MT"/>
              </a:rPr>
              <a:t>áreas</a:t>
            </a:r>
            <a:r>
              <a:rPr sz="3200" spc="-409" dirty="0">
                <a:latin typeface="Arial MT"/>
                <a:cs typeface="Arial MT"/>
              </a:rPr>
              <a:t> </a:t>
            </a:r>
            <a:r>
              <a:rPr sz="3200" spc="-110" dirty="0">
                <a:latin typeface="Arial MT"/>
                <a:cs typeface="Arial MT"/>
              </a:rPr>
              <a:t>de</a:t>
            </a:r>
            <a:r>
              <a:rPr sz="3200" spc="-405" dirty="0">
                <a:latin typeface="Arial MT"/>
                <a:cs typeface="Arial MT"/>
              </a:rPr>
              <a:t> </a:t>
            </a:r>
            <a:r>
              <a:rPr sz="3200" spc="-10" dirty="0">
                <a:latin typeface="Arial MT"/>
                <a:cs typeface="Arial MT"/>
              </a:rPr>
              <a:t>risco</a:t>
            </a:r>
            <a:endParaRPr sz="3200">
              <a:latin typeface="Arial MT"/>
              <a:cs typeface="Arial MT"/>
            </a:endParaRPr>
          </a:p>
          <a:p>
            <a:pPr marL="1000125" marR="1076325">
              <a:lnSpc>
                <a:spcPts val="3829"/>
              </a:lnSpc>
              <a:spcBef>
                <a:spcPts val="130"/>
              </a:spcBef>
            </a:pPr>
            <a:r>
              <a:rPr sz="3200" spc="-210" dirty="0">
                <a:latin typeface="Arial MT"/>
                <a:cs typeface="Arial MT"/>
              </a:rPr>
              <a:t>Necessidade</a:t>
            </a:r>
            <a:r>
              <a:rPr sz="3200" spc="-385" dirty="0">
                <a:latin typeface="Arial MT"/>
                <a:cs typeface="Arial MT"/>
              </a:rPr>
              <a:t> </a:t>
            </a:r>
            <a:r>
              <a:rPr sz="3200" spc="-110" dirty="0">
                <a:latin typeface="Arial MT"/>
                <a:cs typeface="Arial MT"/>
              </a:rPr>
              <a:t>de</a:t>
            </a:r>
            <a:r>
              <a:rPr sz="3200" spc="-385" dirty="0">
                <a:latin typeface="Arial MT"/>
                <a:cs typeface="Arial MT"/>
              </a:rPr>
              <a:t> </a:t>
            </a:r>
            <a:r>
              <a:rPr sz="3200" spc="-210" dirty="0">
                <a:latin typeface="Arial MT"/>
                <a:cs typeface="Arial MT"/>
              </a:rPr>
              <a:t>alinhamento</a:t>
            </a:r>
            <a:r>
              <a:rPr sz="3200" spc="-380" dirty="0">
                <a:latin typeface="Arial MT"/>
                <a:cs typeface="Arial MT"/>
              </a:rPr>
              <a:t> </a:t>
            </a:r>
            <a:r>
              <a:rPr sz="3200" spc="-185" dirty="0">
                <a:latin typeface="Arial MT"/>
                <a:cs typeface="Arial MT"/>
              </a:rPr>
              <a:t>entre</a:t>
            </a:r>
            <a:r>
              <a:rPr sz="3200" spc="-385" dirty="0">
                <a:latin typeface="Arial MT"/>
                <a:cs typeface="Arial MT"/>
              </a:rPr>
              <a:t> </a:t>
            </a:r>
            <a:r>
              <a:rPr sz="3200" spc="-204" dirty="0">
                <a:latin typeface="Arial MT"/>
                <a:cs typeface="Arial MT"/>
              </a:rPr>
              <a:t>diferentes</a:t>
            </a:r>
            <a:r>
              <a:rPr sz="3200" spc="-385" dirty="0">
                <a:latin typeface="Arial MT"/>
                <a:cs typeface="Arial MT"/>
              </a:rPr>
              <a:t> </a:t>
            </a:r>
            <a:r>
              <a:rPr sz="3200" spc="-185" dirty="0">
                <a:latin typeface="Arial MT"/>
                <a:cs typeface="Arial MT"/>
              </a:rPr>
              <a:t>instituições </a:t>
            </a:r>
            <a:r>
              <a:rPr sz="3200" spc="-165" dirty="0">
                <a:latin typeface="Arial MT"/>
                <a:cs typeface="Arial MT"/>
              </a:rPr>
              <a:t>Obra</a:t>
            </a:r>
            <a:r>
              <a:rPr sz="3200" spc="-430" dirty="0">
                <a:latin typeface="Arial MT"/>
                <a:cs typeface="Arial MT"/>
              </a:rPr>
              <a:t> </a:t>
            </a:r>
            <a:r>
              <a:rPr sz="3200" spc="-185" dirty="0">
                <a:latin typeface="Arial MT"/>
                <a:cs typeface="Arial MT"/>
              </a:rPr>
              <a:t>ainda</a:t>
            </a:r>
            <a:r>
              <a:rPr sz="3200" spc="-425" dirty="0">
                <a:latin typeface="Arial MT"/>
                <a:cs typeface="Arial MT"/>
              </a:rPr>
              <a:t> </a:t>
            </a:r>
            <a:r>
              <a:rPr sz="3200" spc="-110" dirty="0">
                <a:latin typeface="Arial MT"/>
                <a:cs typeface="Arial MT"/>
              </a:rPr>
              <a:t>em</a:t>
            </a:r>
            <a:r>
              <a:rPr sz="3200" spc="-430" dirty="0">
                <a:latin typeface="Arial MT"/>
                <a:cs typeface="Arial MT"/>
              </a:rPr>
              <a:t> </a:t>
            </a:r>
            <a:r>
              <a:rPr sz="3200" spc="-90" dirty="0">
                <a:latin typeface="Arial MT"/>
                <a:cs typeface="Arial MT"/>
              </a:rPr>
              <a:t>andamento</a:t>
            </a:r>
            <a:endParaRPr sz="3200">
              <a:latin typeface="Arial MT"/>
              <a:cs typeface="Arial MT"/>
            </a:endParaRPr>
          </a:p>
          <a:p>
            <a:pPr>
              <a:lnSpc>
                <a:spcPct val="100000"/>
              </a:lnSpc>
            </a:pPr>
            <a:endParaRPr sz="3200">
              <a:latin typeface="Arial MT"/>
              <a:cs typeface="Arial MT"/>
            </a:endParaRPr>
          </a:p>
          <a:p>
            <a:pPr marL="12700">
              <a:lnSpc>
                <a:spcPts val="3829"/>
              </a:lnSpc>
            </a:pPr>
            <a:r>
              <a:rPr sz="3200" spc="-180" dirty="0">
                <a:latin typeface="Arial MT"/>
                <a:cs typeface="Arial MT"/>
              </a:rPr>
              <a:t>Como</a:t>
            </a:r>
            <a:r>
              <a:rPr sz="3200" spc="-400" dirty="0">
                <a:latin typeface="Arial MT"/>
                <a:cs typeface="Arial MT"/>
              </a:rPr>
              <a:t> </a:t>
            </a:r>
            <a:r>
              <a:rPr sz="3200" spc="-185" dirty="0">
                <a:latin typeface="Arial MT"/>
                <a:cs typeface="Arial MT"/>
              </a:rPr>
              <a:t>foram</a:t>
            </a:r>
            <a:r>
              <a:rPr sz="3200" spc="-400" dirty="0">
                <a:latin typeface="Arial MT"/>
                <a:cs typeface="Arial MT"/>
              </a:rPr>
              <a:t> </a:t>
            </a:r>
            <a:r>
              <a:rPr sz="3200" spc="-100" dirty="0">
                <a:latin typeface="Arial MT"/>
                <a:cs typeface="Arial MT"/>
              </a:rPr>
              <a:t>superadas?</a:t>
            </a:r>
            <a:endParaRPr sz="3200">
              <a:latin typeface="Arial MT"/>
              <a:cs typeface="Arial MT"/>
            </a:endParaRPr>
          </a:p>
          <a:p>
            <a:pPr marL="1000125" marR="3008630">
              <a:lnSpc>
                <a:spcPts val="3829"/>
              </a:lnSpc>
              <a:spcBef>
                <a:spcPts val="90"/>
              </a:spcBef>
            </a:pPr>
            <a:r>
              <a:rPr sz="3200" spc="-210" dirty="0">
                <a:latin typeface="Arial MT"/>
                <a:cs typeface="Arial MT"/>
              </a:rPr>
              <a:t>Realização</a:t>
            </a:r>
            <a:r>
              <a:rPr sz="3200" spc="-395" dirty="0">
                <a:latin typeface="Arial MT"/>
                <a:cs typeface="Arial MT"/>
              </a:rPr>
              <a:t> </a:t>
            </a:r>
            <a:r>
              <a:rPr sz="3200" spc="-110" dirty="0">
                <a:latin typeface="Arial MT"/>
                <a:cs typeface="Arial MT"/>
              </a:rPr>
              <a:t>de</a:t>
            </a:r>
            <a:r>
              <a:rPr sz="3200" spc="-395" dirty="0">
                <a:latin typeface="Arial MT"/>
                <a:cs typeface="Arial MT"/>
              </a:rPr>
              <a:t> </a:t>
            </a:r>
            <a:r>
              <a:rPr sz="3200" spc="-200" dirty="0">
                <a:latin typeface="Arial MT"/>
                <a:cs typeface="Arial MT"/>
              </a:rPr>
              <a:t>reuniões</a:t>
            </a:r>
            <a:r>
              <a:rPr sz="3200" spc="-390" dirty="0">
                <a:latin typeface="Arial MT"/>
                <a:cs typeface="Arial MT"/>
              </a:rPr>
              <a:t> </a:t>
            </a:r>
            <a:r>
              <a:rPr sz="3200" spc="-200" dirty="0">
                <a:latin typeface="Arial MT"/>
                <a:cs typeface="Arial MT"/>
              </a:rPr>
              <a:t>técnicas</a:t>
            </a:r>
            <a:r>
              <a:rPr sz="3200" spc="-395" dirty="0">
                <a:latin typeface="Arial MT"/>
                <a:cs typeface="Arial MT"/>
              </a:rPr>
              <a:t> </a:t>
            </a:r>
            <a:r>
              <a:rPr sz="3200" spc="-80" dirty="0">
                <a:latin typeface="Arial MT"/>
                <a:cs typeface="Arial MT"/>
              </a:rPr>
              <a:t>contínuas </a:t>
            </a:r>
            <a:r>
              <a:rPr sz="3200" spc="-200" dirty="0">
                <a:latin typeface="Arial MT"/>
                <a:cs typeface="Arial MT"/>
              </a:rPr>
              <a:t>Visitas</a:t>
            </a:r>
            <a:r>
              <a:rPr sz="3200" spc="-409" dirty="0">
                <a:latin typeface="Arial MT"/>
                <a:cs typeface="Arial MT"/>
              </a:rPr>
              <a:t> </a:t>
            </a:r>
            <a:r>
              <a:rPr sz="3200" spc="-120" dirty="0">
                <a:latin typeface="Arial MT"/>
                <a:cs typeface="Arial MT"/>
              </a:rPr>
              <a:t>in</a:t>
            </a:r>
            <a:r>
              <a:rPr sz="3200" spc="-409" dirty="0">
                <a:latin typeface="Arial MT"/>
                <a:cs typeface="Arial MT"/>
              </a:rPr>
              <a:t> </a:t>
            </a:r>
            <a:r>
              <a:rPr sz="3200" spc="-175" dirty="0">
                <a:latin typeface="Arial MT"/>
                <a:cs typeface="Arial MT"/>
              </a:rPr>
              <a:t>loco</a:t>
            </a:r>
            <a:r>
              <a:rPr sz="3200" spc="-409" dirty="0">
                <a:latin typeface="Arial MT"/>
                <a:cs typeface="Arial MT"/>
              </a:rPr>
              <a:t> </a:t>
            </a:r>
            <a:r>
              <a:rPr sz="3200" spc="-165" dirty="0">
                <a:latin typeface="Arial MT"/>
                <a:cs typeface="Arial MT"/>
              </a:rPr>
              <a:t>para</a:t>
            </a:r>
            <a:r>
              <a:rPr sz="3200" spc="-409" dirty="0">
                <a:latin typeface="Arial MT"/>
                <a:cs typeface="Arial MT"/>
              </a:rPr>
              <a:t> </a:t>
            </a:r>
            <a:r>
              <a:rPr sz="3200" spc="-190" dirty="0">
                <a:latin typeface="Arial MT"/>
                <a:cs typeface="Arial MT"/>
              </a:rPr>
              <a:t>melhor</a:t>
            </a:r>
            <a:r>
              <a:rPr sz="3200" spc="-409" dirty="0">
                <a:latin typeface="Arial MT"/>
                <a:cs typeface="Arial MT"/>
              </a:rPr>
              <a:t> </a:t>
            </a:r>
            <a:r>
              <a:rPr sz="3200" spc="-200" dirty="0">
                <a:latin typeface="Arial MT"/>
                <a:cs typeface="Arial MT"/>
              </a:rPr>
              <a:t>análise</a:t>
            </a:r>
            <a:r>
              <a:rPr sz="3200" spc="-409" dirty="0">
                <a:latin typeface="Arial MT"/>
                <a:cs typeface="Arial MT"/>
              </a:rPr>
              <a:t> </a:t>
            </a:r>
            <a:r>
              <a:rPr sz="3200" spc="-155" dirty="0">
                <a:latin typeface="Arial MT"/>
                <a:cs typeface="Arial MT"/>
              </a:rPr>
              <a:t>das</a:t>
            </a:r>
            <a:r>
              <a:rPr sz="3200" spc="-409" dirty="0">
                <a:latin typeface="Arial MT"/>
                <a:cs typeface="Arial MT"/>
              </a:rPr>
              <a:t> </a:t>
            </a:r>
            <a:r>
              <a:rPr sz="3200" spc="-135" dirty="0">
                <a:latin typeface="Arial MT"/>
                <a:cs typeface="Arial MT"/>
              </a:rPr>
              <a:t>áreas </a:t>
            </a:r>
            <a:r>
              <a:rPr sz="3200" spc="-190" dirty="0">
                <a:latin typeface="Arial MT"/>
                <a:cs typeface="Arial MT"/>
              </a:rPr>
              <a:t>Apoio</a:t>
            </a:r>
            <a:r>
              <a:rPr sz="3200" spc="-420" dirty="0">
                <a:latin typeface="Arial MT"/>
                <a:cs typeface="Arial MT"/>
              </a:rPr>
              <a:t> </a:t>
            </a:r>
            <a:r>
              <a:rPr sz="3200" spc="-110" dirty="0">
                <a:latin typeface="Arial MT"/>
                <a:cs typeface="Arial MT"/>
              </a:rPr>
              <a:t>de</a:t>
            </a:r>
            <a:r>
              <a:rPr sz="3200" spc="-415" dirty="0">
                <a:latin typeface="Arial MT"/>
                <a:cs typeface="Arial MT"/>
              </a:rPr>
              <a:t> </a:t>
            </a:r>
            <a:r>
              <a:rPr sz="3200" spc="-190" dirty="0">
                <a:latin typeface="Arial MT"/>
                <a:cs typeface="Arial MT"/>
              </a:rPr>
              <a:t>equipe</a:t>
            </a:r>
            <a:r>
              <a:rPr sz="3200" spc="-415" dirty="0">
                <a:latin typeface="Arial MT"/>
                <a:cs typeface="Arial MT"/>
              </a:rPr>
              <a:t> </a:t>
            </a:r>
            <a:r>
              <a:rPr sz="3200" spc="-130" dirty="0">
                <a:latin typeface="Arial MT"/>
                <a:cs typeface="Arial MT"/>
              </a:rPr>
              <a:t>especializada</a:t>
            </a:r>
            <a:endParaRPr sz="3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$PPTXTitle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798052" rIns="0" bIns="0" rtlCol="0">
            <a:spAutoFit/>
          </a:bodyPr>
          <a:lstStyle/>
          <a:p>
            <a:pPr marL="57785">
              <a:lnSpc>
                <a:spcPct val="100000"/>
              </a:lnSpc>
              <a:spcBef>
                <a:spcPts val="100"/>
              </a:spcBef>
            </a:pPr>
            <a:r>
              <a:rPr sz="6350" spc="-380" dirty="0"/>
              <a:t>Sugestões</a:t>
            </a:r>
            <a:r>
              <a:rPr sz="6350" spc="-760" dirty="0"/>
              <a:t> </a:t>
            </a:r>
            <a:r>
              <a:rPr sz="6350" spc="-240" dirty="0"/>
              <a:t>de</a:t>
            </a:r>
            <a:r>
              <a:rPr sz="6350" spc="-755" dirty="0"/>
              <a:t> </a:t>
            </a:r>
            <a:r>
              <a:rPr sz="6350" spc="-409" dirty="0"/>
              <a:t>Replicabilidade</a:t>
            </a:r>
            <a:endParaRPr sz="6350"/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2870" y="4095749"/>
            <a:ext cx="123825" cy="12382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22870" y="5086349"/>
            <a:ext cx="123825" cy="123824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1522560" y="3854450"/>
            <a:ext cx="15973425" cy="2014220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L="12700" marR="5080">
              <a:lnSpc>
                <a:spcPts val="3900"/>
              </a:lnSpc>
              <a:spcBef>
                <a:spcPts val="280"/>
              </a:spcBef>
            </a:pPr>
            <a:r>
              <a:rPr sz="3300" spc="-100" dirty="0">
                <a:latin typeface="Arial MT"/>
                <a:cs typeface="Arial MT"/>
              </a:rPr>
              <a:t>Cadastrar</a:t>
            </a:r>
            <a:r>
              <a:rPr sz="3300" spc="9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e</a:t>
            </a:r>
            <a:r>
              <a:rPr sz="3300" spc="100" dirty="0">
                <a:latin typeface="Arial MT"/>
                <a:cs typeface="Arial MT"/>
              </a:rPr>
              <a:t> </a:t>
            </a:r>
            <a:r>
              <a:rPr sz="3300" spc="-105" dirty="0">
                <a:latin typeface="Arial MT"/>
                <a:cs typeface="Arial MT"/>
              </a:rPr>
              <a:t>apresentar</a:t>
            </a:r>
            <a:r>
              <a:rPr sz="3300" spc="9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os</a:t>
            </a:r>
            <a:r>
              <a:rPr sz="3300" spc="100" dirty="0">
                <a:latin typeface="Arial MT"/>
                <a:cs typeface="Arial MT"/>
              </a:rPr>
              <a:t> </a:t>
            </a:r>
            <a:r>
              <a:rPr sz="3300" spc="-90" dirty="0">
                <a:latin typeface="Arial MT"/>
                <a:cs typeface="Arial MT"/>
              </a:rPr>
              <a:t>projetos</a:t>
            </a:r>
            <a:r>
              <a:rPr sz="3300" spc="9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em</a:t>
            </a:r>
            <a:r>
              <a:rPr sz="3300" spc="100" dirty="0">
                <a:latin typeface="Arial MT"/>
                <a:cs typeface="Arial MT"/>
              </a:rPr>
              <a:t> </a:t>
            </a:r>
            <a:r>
              <a:rPr sz="3300" spc="-105" dirty="0">
                <a:latin typeface="Arial MT"/>
                <a:cs typeface="Arial MT"/>
              </a:rPr>
              <a:t>programas</a:t>
            </a:r>
            <a:r>
              <a:rPr sz="3300" spc="95" dirty="0">
                <a:latin typeface="Arial MT"/>
                <a:cs typeface="Arial MT"/>
              </a:rPr>
              <a:t> </a:t>
            </a:r>
            <a:r>
              <a:rPr sz="3300" spc="-100" dirty="0">
                <a:latin typeface="Arial MT"/>
                <a:cs typeface="Arial MT"/>
              </a:rPr>
              <a:t>estaduais</a:t>
            </a:r>
            <a:r>
              <a:rPr sz="3300" spc="100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e</a:t>
            </a:r>
            <a:r>
              <a:rPr sz="3300" spc="100" dirty="0">
                <a:latin typeface="Arial MT"/>
                <a:cs typeface="Arial MT"/>
              </a:rPr>
              <a:t> </a:t>
            </a:r>
            <a:r>
              <a:rPr sz="3300" spc="-90" dirty="0">
                <a:latin typeface="Arial MT"/>
                <a:cs typeface="Arial MT"/>
              </a:rPr>
              <a:t>federais</a:t>
            </a:r>
            <a:r>
              <a:rPr sz="3300" spc="9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de</a:t>
            </a:r>
            <a:r>
              <a:rPr sz="3300" spc="100" dirty="0">
                <a:latin typeface="Arial MT"/>
                <a:cs typeface="Arial MT"/>
              </a:rPr>
              <a:t> </a:t>
            </a:r>
            <a:r>
              <a:rPr sz="3300" spc="-75" dirty="0">
                <a:latin typeface="Arial MT"/>
                <a:cs typeface="Arial MT"/>
              </a:rPr>
              <a:t>financiamento, </a:t>
            </a:r>
            <a:r>
              <a:rPr sz="3300" spc="-130" dirty="0">
                <a:latin typeface="Arial MT"/>
                <a:cs typeface="Arial MT"/>
              </a:rPr>
              <a:t>como</a:t>
            </a:r>
            <a:r>
              <a:rPr sz="3300" spc="-245" dirty="0">
                <a:latin typeface="Arial MT"/>
                <a:cs typeface="Arial MT"/>
              </a:rPr>
              <a:t> </a:t>
            </a:r>
            <a:r>
              <a:rPr sz="3300" spc="-155" dirty="0">
                <a:latin typeface="Arial MT"/>
                <a:cs typeface="Arial MT"/>
              </a:rPr>
              <a:t>chamamentos</a:t>
            </a:r>
            <a:r>
              <a:rPr sz="3300" spc="-245" dirty="0">
                <a:latin typeface="Arial MT"/>
                <a:cs typeface="Arial MT"/>
              </a:rPr>
              <a:t> </a:t>
            </a:r>
            <a:r>
              <a:rPr sz="3300" spc="-145" dirty="0">
                <a:latin typeface="Arial MT"/>
                <a:cs typeface="Arial MT"/>
              </a:rPr>
              <a:t>públicos</a:t>
            </a:r>
            <a:r>
              <a:rPr sz="3300" spc="-245" dirty="0">
                <a:latin typeface="Arial MT"/>
                <a:cs typeface="Arial MT"/>
              </a:rPr>
              <a:t> </a:t>
            </a:r>
            <a:r>
              <a:rPr sz="3300" spc="-145" dirty="0">
                <a:latin typeface="Arial MT"/>
                <a:cs typeface="Arial MT"/>
              </a:rPr>
              <a:t>voltados</a:t>
            </a:r>
            <a:r>
              <a:rPr sz="3300" spc="-240" dirty="0">
                <a:latin typeface="Arial MT"/>
                <a:cs typeface="Arial MT"/>
              </a:rPr>
              <a:t> </a:t>
            </a:r>
            <a:r>
              <a:rPr sz="3300" spc="-25" dirty="0">
                <a:latin typeface="Arial MT"/>
                <a:cs typeface="Arial MT"/>
              </a:rPr>
              <a:t>à</a:t>
            </a:r>
            <a:r>
              <a:rPr sz="3300" spc="-245" dirty="0">
                <a:latin typeface="Arial MT"/>
                <a:cs typeface="Arial MT"/>
              </a:rPr>
              <a:t> </a:t>
            </a:r>
            <a:r>
              <a:rPr sz="3300" spc="-150" dirty="0">
                <a:latin typeface="Arial MT"/>
                <a:cs typeface="Arial MT"/>
              </a:rPr>
              <a:t>prevenção</a:t>
            </a:r>
            <a:r>
              <a:rPr sz="3300" spc="-245" dirty="0">
                <a:latin typeface="Arial MT"/>
                <a:cs typeface="Arial MT"/>
              </a:rPr>
              <a:t> </a:t>
            </a:r>
            <a:r>
              <a:rPr sz="3300" spc="-25" dirty="0">
                <a:latin typeface="Arial MT"/>
                <a:cs typeface="Arial MT"/>
              </a:rPr>
              <a:t>e</a:t>
            </a:r>
            <a:r>
              <a:rPr sz="3300" spc="-240" dirty="0">
                <a:latin typeface="Arial MT"/>
                <a:cs typeface="Arial MT"/>
              </a:rPr>
              <a:t> </a:t>
            </a:r>
            <a:r>
              <a:rPr sz="3300" spc="-145" dirty="0">
                <a:latin typeface="Arial MT"/>
                <a:cs typeface="Arial MT"/>
              </a:rPr>
              <a:t>redução</a:t>
            </a:r>
            <a:r>
              <a:rPr sz="3300" spc="-245" dirty="0">
                <a:latin typeface="Arial MT"/>
                <a:cs typeface="Arial MT"/>
              </a:rPr>
              <a:t> </a:t>
            </a:r>
            <a:r>
              <a:rPr sz="3300" spc="-100" dirty="0">
                <a:latin typeface="Arial MT"/>
                <a:cs typeface="Arial MT"/>
              </a:rPr>
              <a:t>de</a:t>
            </a:r>
            <a:r>
              <a:rPr sz="3300" spc="-245" dirty="0">
                <a:latin typeface="Arial MT"/>
                <a:cs typeface="Arial MT"/>
              </a:rPr>
              <a:t> </a:t>
            </a:r>
            <a:r>
              <a:rPr sz="3300" spc="-10" dirty="0">
                <a:latin typeface="Arial MT"/>
                <a:cs typeface="Arial MT"/>
              </a:rPr>
              <a:t>riscos;</a:t>
            </a:r>
            <a:endParaRPr sz="3300">
              <a:latin typeface="Arial MT"/>
              <a:cs typeface="Arial MT"/>
            </a:endParaRPr>
          </a:p>
          <a:p>
            <a:pPr marL="12700" marR="5080">
              <a:lnSpc>
                <a:spcPts val="3900"/>
              </a:lnSpc>
            </a:pPr>
            <a:r>
              <a:rPr sz="3300" spc="-20" dirty="0">
                <a:latin typeface="Arial MT"/>
                <a:cs typeface="Arial MT"/>
              </a:rPr>
              <a:t>Manter</a:t>
            </a:r>
            <a:r>
              <a:rPr sz="3300" spc="70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uma</a:t>
            </a:r>
            <a:r>
              <a:rPr sz="3300" spc="710" dirty="0">
                <a:latin typeface="Arial MT"/>
                <a:cs typeface="Arial MT"/>
              </a:rPr>
              <a:t> </a:t>
            </a:r>
            <a:r>
              <a:rPr sz="3300" spc="-10" dirty="0">
                <a:latin typeface="Arial MT"/>
                <a:cs typeface="Arial MT"/>
              </a:rPr>
              <a:t>Defesa</a:t>
            </a:r>
            <a:r>
              <a:rPr sz="3300" spc="70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Civil</a:t>
            </a:r>
            <a:r>
              <a:rPr sz="3300" spc="710" dirty="0">
                <a:latin typeface="Arial MT"/>
                <a:cs typeface="Arial MT"/>
              </a:rPr>
              <a:t> </a:t>
            </a:r>
            <a:r>
              <a:rPr sz="3300" spc="-85" dirty="0">
                <a:latin typeface="Arial MT"/>
                <a:cs typeface="Arial MT"/>
              </a:rPr>
              <a:t>estruturada</a:t>
            </a:r>
            <a:r>
              <a:rPr sz="3300" spc="70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e</a:t>
            </a:r>
            <a:r>
              <a:rPr sz="3300" spc="710" dirty="0">
                <a:latin typeface="Arial MT"/>
                <a:cs typeface="Arial MT"/>
              </a:rPr>
              <a:t> </a:t>
            </a:r>
            <a:r>
              <a:rPr sz="3300" spc="-65" dirty="0">
                <a:latin typeface="Arial MT"/>
                <a:cs typeface="Arial MT"/>
              </a:rPr>
              <a:t>integrada</a:t>
            </a:r>
            <a:r>
              <a:rPr sz="3300" spc="705" dirty="0">
                <a:latin typeface="Arial MT"/>
                <a:cs typeface="Arial MT"/>
              </a:rPr>
              <a:t> </a:t>
            </a:r>
            <a:r>
              <a:rPr sz="3300" dirty="0">
                <a:latin typeface="Arial MT"/>
                <a:cs typeface="Arial MT"/>
              </a:rPr>
              <a:t>às</a:t>
            </a:r>
            <a:r>
              <a:rPr sz="3300" spc="710" dirty="0">
                <a:latin typeface="Arial MT"/>
                <a:cs typeface="Arial MT"/>
              </a:rPr>
              <a:t> </a:t>
            </a:r>
            <a:r>
              <a:rPr sz="3300" spc="-20" dirty="0">
                <a:latin typeface="Arial MT"/>
                <a:cs typeface="Arial MT"/>
              </a:rPr>
              <a:t>demais</a:t>
            </a:r>
            <a:r>
              <a:rPr sz="3300" spc="705" dirty="0">
                <a:latin typeface="Arial MT"/>
                <a:cs typeface="Arial MT"/>
              </a:rPr>
              <a:t> </a:t>
            </a:r>
            <a:r>
              <a:rPr sz="3300" spc="-80" dirty="0">
                <a:latin typeface="Arial MT"/>
                <a:cs typeface="Arial MT"/>
              </a:rPr>
              <a:t>secretarias</a:t>
            </a:r>
            <a:r>
              <a:rPr sz="3300" spc="710" dirty="0">
                <a:latin typeface="Arial MT"/>
                <a:cs typeface="Arial MT"/>
              </a:rPr>
              <a:t> </a:t>
            </a:r>
            <a:r>
              <a:rPr sz="3300" spc="-55" dirty="0">
                <a:latin typeface="Arial MT"/>
                <a:cs typeface="Arial MT"/>
              </a:rPr>
              <a:t>municipais, </a:t>
            </a:r>
            <a:r>
              <a:rPr sz="3300" spc="-155" dirty="0">
                <a:latin typeface="Arial MT"/>
                <a:cs typeface="Arial MT"/>
              </a:rPr>
              <a:t>fortalecendo</a:t>
            </a:r>
            <a:r>
              <a:rPr sz="3300" spc="-250" dirty="0">
                <a:latin typeface="Arial MT"/>
                <a:cs typeface="Arial MT"/>
              </a:rPr>
              <a:t> </a:t>
            </a:r>
            <a:r>
              <a:rPr sz="3300" spc="-25" dirty="0">
                <a:latin typeface="Arial MT"/>
                <a:cs typeface="Arial MT"/>
              </a:rPr>
              <a:t>o</a:t>
            </a:r>
            <a:r>
              <a:rPr sz="3300" spc="-245" dirty="0">
                <a:latin typeface="Arial MT"/>
                <a:cs typeface="Arial MT"/>
              </a:rPr>
              <a:t> </a:t>
            </a:r>
            <a:r>
              <a:rPr sz="3300" spc="-155" dirty="0">
                <a:latin typeface="Arial MT"/>
                <a:cs typeface="Arial MT"/>
              </a:rPr>
              <a:t>planejamento</a:t>
            </a:r>
            <a:r>
              <a:rPr sz="3300" spc="-245" dirty="0">
                <a:latin typeface="Arial MT"/>
                <a:cs typeface="Arial MT"/>
              </a:rPr>
              <a:t> </a:t>
            </a:r>
            <a:r>
              <a:rPr sz="3300" spc="-25" dirty="0">
                <a:latin typeface="Arial MT"/>
                <a:cs typeface="Arial MT"/>
              </a:rPr>
              <a:t>e</a:t>
            </a:r>
            <a:r>
              <a:rPr sz="3300" spc="-245" dirty="0">
                <a:latin typeface="Arial MT"/>
                <a:cs typeface="Arial MT"/>
              </a:rPr>
              <a:t> </a:t>
            </a:r>
            <a:r>
              <a:rPr sz="3300" spc="-25" dirty="0">
                <a:latin typeface="Arial MT"/>
                <a:cs typeface="Arial MT"/>
              </a:rPr>
              <a:t>a</a:t>
            </a:r>
            <a:r>
              <a:rPr sz="3300" spc="-245" dirty="0">
                <a:latin typeface="Arial MT"/>
                <a:cs typeface="Arial MT"/>
              </a:rPr>
              <a:t> </a:t>
            </a:r>
            <a:r>
              <a:rPr sz="3300" spc="-140" dirty="0">
                <a:latin typeface="Arial MT"/>
                <a:cs typeface="Arial MT"/>
              </a:rPr>
              <a:t>gestão</a:t>
            </a:r>
            <a:r>
              <a:rPr sz="3300" spc="-250" dirty="0">
                <a:latin typeface="Arial MT"/>
                <a:cs typeface="Arial MT"/>
              </a:rPr>
              <a:t> </a:t>
            </a:r>
            <a:r>
              <a:rPr sz="3300" spc="-100" dirty="0">
                <a:latin typeface="Arial MT"/>
                <a:cs typeface="Arial MT"/>
              </a:rPr>
              <a:t>de</a:t>
            </a:r>
            <a:r>
              <a:rPr sz="3300" spc="-245" dirty="0">
                <a:latin typeface="Arial MT"/>
                <a:cs typeface="Arial MT"/>
              </a:rPr>
              <a:t> </a:t>
            </a:r>
            <a:r>
              <a:rPr sz="3300" spc="-10" dirty="0">
                <a:latin typeface="Arial MT"/>
                <a:cs typeface="Arial MT"/>
              </a:rPr>
              <a:t>riscos.</a:t>
            </a:r>
            <a:endParaRPr sz="33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</TotalTime>
  <Words>632</Words>
  <Application>Microsoft Office PowerPoint</Application>
  <PresentationFormat>Personalizar</PresentationFormat>
  <Paragraphs>52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2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13" baseType="lpstr">
      <vt:lpstr>Arial</vt:lpstr>
      <vt:lpstr>Arial MT</vt:lpstr>
      <vt:lpstr>Office Theme</vt:lpstr>
      <vt:lpstr>Apresentação do PowerPoint</vt:lpstr>
      <vt:lpstr>Contextualização</vt:lpstr>
      <vt:lpstr>Metodologia Empregada</vt:lpstr>
      <vt:lpstr>Escopo Geral</vt:lpstr>
      <vt:lpstr>Ações Desenvolvidas</vt:lpstr>
      <vt:lpstr>Resultados</vt:lpstr>
      <vt:lpstr>Custo Financeiro</vt:lpstr>
      <vt:lpstr>Lições Aprendidas</vt:lpstr>
      <vt:lpstr>Sugestões de Replicabilidade</vt:lpstr>
      <vt:lpstr>Conclusão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IMPLANTAÇÃO DIQUE DE CONTENÇÃO E DESASSOREAMENTO PARA REDUÇÃO DAS INUNDAÇÕES URBANAS</dc:title>
  <dc:creator>Mikele da Silva Ferreira</dc:creator>
  <cp:keywords>DAHQrMyqw7s,BAF1kEaHETQ</cp:keywords>
  <cp:lastModifiedBy>Office Cidec 06</cp:lastModifiedBy>
  <cp:revision>3</cp:revision>
  <dcterms:created xsi:type="dcterms:W3CDTF">2026-07-29T19:55:03Z</dcterms:created>
  <dcterms:modified xsi:type="dcterms:W3CDTF">2026-08-05T17:10:43Z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verter">
    <vt:lpwstr>SolidFramework v10.0.19910.1</vt:lpwstr>
  </property>
  <property fmtid="{D5CDD505-2E9C-101B-9397-08002B2CF9AE}" pid="3" name="Created">
    <vt:filetime>2026-07-29T00:00:00Z</vt:filetime>
  </property>
  <property fmtid="{D5CDD505-2E9C-101B-9397-08002B2CF9AE}" pid="4" name="Creator">
    <vt:lpwstr>Canva</vt:lpwstr>
  </property>
  <property fmtid="{D5CDD505-2E9C-101B-9397-08002B2CF9AE}" pid="5" name="LastSaved">
    <vt:filetime>2026-07-29T00:00:00Z</vt:filetime>
  </property>
  <property fmtid="{D5CDD505-2E9C-101B-9397-08002B2CF9AE}" pid="6" name="Producer">
    <vt:lpwstr>Canva</vt:lpwstr>
  </property>
</Properties>
</file>