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37.xml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32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33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34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35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31.xml"/>
  <Override ContentType="application/vnd.openxmlformats-officedocument.presentationml.notesSlide+xml" PartName="/ppt/notesSlides/notesSlide36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30.xml"/>
  <Override ContentType="application/vnd.openxmlformats-officedocument.presentationml.slide+xml" PartName="/ppt/slides/slide22.xml"/>
  <Override ContentType="application/vnd.openxmlformats-officedocument.presentationml.slide+xml" PartName="/ppt/slides/slide35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34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33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9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32.xml"/>
  <Override ContentType="application/vnd.openxmlformats-officedocument.presentationml.slide+xml" PartName="/ppt/slides/slide37.xml"/>
  <Override ContentType="application/vnd.openxmlformats-officedocument.presentationml.slide+xml" PartName="/ppt/slides/slide1.xml"/>
  <Override ContentType="application/vnd.openxmlformats-officedocument.presentationml.slide+xml" PartName="/ppt/slides/slide28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36.xml"/>
  <Override ContentType="application/vnd.openxmlformats-officedocument.presentationml.slide+xml" PartName="/ppt/slides/slide31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  <p:sldId id="285" r:id="rId35"/>
    <p:sldId id="286" r:id="rId36"/>
    <p:sldId id="287" r:id="rId37"/>
    <p:sldId id="288" r:id="rId38"/>
    <p:sldId id="289" r:id="rId39"/>
    <p:sldId id="290" r:id="rId40"/>
    <p:sldId id="291" r:id="rId41"/>
    <p:sldId id="292" r:id="rId42"/>
  </p:sldIdLst>
  <p:sldSz cy="6858000" cx="9144000"/>
  <p:notesSz cx="6858000" cy="9144000"/>
  <p:embeddedFontLst>
    <p:embeddedFont>
      <p:font typeface="Inter SemiBold"/>
      <p:regular r:id="rId43"/>
      <p:bold r:id="rId44"/>
      <p:italic r:id="rId45"/>
      <p:boldItalic r:id="rId46"/>
    </p:embeddedFont>
    <p:embeddedFont>
      <p:font typeface="Inter"/>
      <p:regular r:id="rId47"/>
      <p:bold r:id="rId48"/>
      <p:italic r:id="rId49"/>
      <p:boldItalic r:id="rId50"/>
    </p:embeddedFont>
    <p:embeddedFont>
      <p:font typeface="Arial Black"/>
      <p:regular r:id="rId51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  <p:ext uri="GoogleSlidesCustomDataVersion2">
      <go:slidesCustomData xmlns:go="http://customooxmlschemas.google.com/" r:id="rId52" roundtripDataSignature="AMtx7mgKJ6IaccnaN++nKGc2GjaIAwGY3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slide" Target="slides/slide35.xml"/><Relationship Id="rId42" Type="http://schemas.openxmlformats.org/officeDocument/2006/relationships/slide" Target="slides/slide37.xml"/><Relationship Id="rId41" Type="http://schemas.openxmlformats.org/officeDocument/2006/relationships/slide" Target="slides/slide36.xml"/><Relationship Id="rId44" Type="http://schemas.openxmlformats.org/officeDocument/2006/relationships/font" Target="fonts/InterSemiBold-bold.fntdata"/><Relationship Id="rId43" Type="http://schemas.openxmlformats.org/officeDocument/2006/relationships/font" Target="fonts/InterSemiBold-regular.fntdata"/><Relationship Id="rId46" Type="http://schemas.openxmlformats.org/officeDocument/2006/relationships/font" Target="fonts/InterSemiBold-boldItalic.fntdata"/><Relationship Id="rId45" Type="http://schemas.openxmlformats.org/officeDocument/2006/relationships/font" Target="fonts/InterSemiBold-italic.fntdata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48" Type="http://schemas.openxmlformats.org/officeDocument/2006/relationships/font" Target="fonts/Inter-bold.fntdata"/><Relationship Id="rId47" Type="http://schemas.openxmlformats.org/officeDocument/2006/relationships/font" Target="fonts/Inter-regular.fntdata"/><Relationship Id="rId49" Type="http://schemas.openxmlformats.org/officeDocument/2006/relationships/font" Target="fonts/Inter-italic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slide" Target="slides/slide26.xml"/><Relationship Id="rId30" Type="http://schemas.openxmlformats.org/officeDocument/2006/relationships/slide" Target="slides/slide25.xml"/><Relationship Id="rId33" Type="http://schemas.openxmlformats.org/officeDocument/2006/relationships/slide" Target="slides/slide28.xml"/><Relationship Id="rId32" Type="http://schemas.openxmlformats.org/officeDocument/2006/relationships/slide" Target="slides/slide27.xml"/><Relationship Id="rId35" Type="http://schemas.openxmlformats.org/officeDocument/2006/relationships/slide" Target="slides/slide30.xml"/><Relationship Id="rId34" Type="http://schemas.openxmlformats.org/officeDocument/2006/relationships/slide" Target="slides/slide29.xml"/><Relationship Id="rId37" Type="http://schemas.openxmlformats.org/officeDocument/2006/relationships/slide" Target="slides/slide32.xml"/><Relationship Id="rId36" Type="http://schemas.openxmlformats.org/officeDocument/2006/relationships/slide" Target="slides/slide31.xml"/><Relationship Id="rId39" Type="http://schemas.openxmlformats.org/officeDocument/2006/relationships/slide" Target="slides/slide34.xml"/><Relationship Id="rId38" Type="http://schemas.openxmlformats.org/officeDocument/2006/relationships/slide" Target="slides/slide33.xml"/><Relationship Id="rId20" Type="http://schemas.openxmlformats.org/officeDocument/2006/relationships/slide" Target="slides/slide15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29" Type="http://schemas.openxmlformats.org/officeDocument/2006/relationships/slide" Target="slides/slide24.xml"/><Relationship Id="rId51" Type="http://schemas.openxmlformats.org/officeDocument/2006/relationships/font" Target="fonts/ArialBlack-regular.fntdata"/><Relationship Id="rId50" Type="http://schemas.openxmlformats.org/officeDocument/2006/relationships/font" Target="fonts/Inter-boldItalic.fntdata"/><Relationship Id="rId52" Type="http://customschemas.google.com/relationships/presentationmetadata" Target="metadata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" name="Google Shape;82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6" name="Google Shape;156;p1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3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5" name="Google Shape;165;p1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2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4" name="Google Shape;174;p1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9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p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1" name="Google Shape;181;p1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6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p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8" name="Google Shape;188;p1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3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p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5" name="Google Shape;195;p1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3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p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5" name="Google Shape;205;p1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2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p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4" name="Google Shape;214;p1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9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p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1" name="Google Shape;221;p1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6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p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8" name="Google Shape;228;p1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0" name="Google Shape;90;p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3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Google Shape;234;p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5" name="Google Shape;235;p2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3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p2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5" name="Google Shape;245;p2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4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Google Shape;255;p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6" name="Google Shape;256;p2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9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Google Shape;270;p2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1" name="Google Shape;271;p2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2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Google Shape;283;p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4" name="Google Shape;284;p2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1" name="Shape 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Google Shape;292;p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3" name="Google Shape;293;p2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7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Google Shape;298;p2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9" name="Google Shape;299;p2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8" name="Shape 3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" name="Google Shape;309;p2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0" name="Google Shape;310;p2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3" name="Shape 3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4" name="Google Shape;324;p2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5" name="Google Shape;325;p2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0" name="Shape 3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1" name="Google Shape;331;p2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2" name="Google Shape;332;p2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7" name="Google Shape;97;p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6" name="Shape 3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7" name="Google Shape;347;p3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8" name="Google Shape;348;p3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5" name="Shape 3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6" name="Google Shape;356;p3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7" name="Google Shape;357;p3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7" name="Shape 3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" name="Google Shape;368;p3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9" name="Google Shape;369;p3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78" name="Shape 3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" name="Google Shape;379;p3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0" name="Google Shape;380;p3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87" name="Shape 3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8" name="Google Shape;388;p3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9" name="Google Shape;389;p3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94" name="Shape 3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5" name="Google Shape;395;p3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6" name="Google Shape;396;p3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00" name="Shape 4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1" name="Google Shape;401;p3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2" name="Google Shape;402;p3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07" name="Shape 4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8" name="Google Shape;408;p3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9" name="Google Shape;409;p3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8" name="Google Shape;108;p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7" name="Google Shape;117;p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4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6" name="Google Shape;126;p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3" name="Google Shape;133;p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8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0" name="Google Shape;140;p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6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8" name="Google Shape;148;p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de título" type="title">
  <p:cSld name="TITLE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39"/>
          <p:cNvSpPr txBox="1"/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39"/>
          <p:cNvSpPr txBox="1"/>
          <p:nvPr>
            <p:ph idx="1" type="subTitle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14" name="Google Shape;14;p39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" name="Google Shape;15;p39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" name="Google Shape;16;p39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ítulo e texto vertical" type="vertTx">
  <p:cSld name="VERTICAL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48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48"/>
          <p:cNvSpPr txBox="1"/>
          <p:nvPr>
            <p:ph idx="1" type="body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1" name="Google Shape;71;p48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48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48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ítulo e texto verticais" type="vertTitleAndTx">
  <p:cSld name="VERTICAL_TITLE_AND_VERTICAL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49"/>
          <p:cNvSpPr txBox="1"/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49"/>
          <p:cNvSpPr txBox="1"/>
          <p:nvPr>
            <p:ph idx="1" type="body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" name="Google Shape;77;p49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49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49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Em branco" type="blank">
  <p:cSld name="BLANK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40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40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40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ítulo e conteúdo" type="obj">
  <p:cSld name="OBJECT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41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41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" name="Google Shape;24;p41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41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41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beçalho da Seção" type="secHead">
  <p:cSld name="SECTION_HEADER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42"/>
          <p:cNvSpPr txBox="1"/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b="1" sz="4000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42"/>
          <p:cNvSpPr txBox="1"/>
          <p:nvPr>
            <p:ph idx="1" type="body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indent="-228600" lvl="1" marL="9144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0" name="Google Shape;30;p42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4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42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uas Partes de Conteúdo" type="twoObj">
  <p:cSld name="TWO_OBJECTS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43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43"/>
          <p:cNvSpPr txBox="1"/>
          <p:nvPr>
            <p:ph idx="1" type="body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36" name="Google Shape;36;p43"/>
          <p:cNvSpPr txBox="1"/>
          <p:nvPr>
            <p:ph idx="2" type="body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37" name="Google Shape;37;p43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43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43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ação" type="twoTxTwoObj">
  <p:cSld name="TWO_OBJECTS_WITH_TEXT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44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44"/>
          <p:cNvSpPr txBox="1"/>
          <p:nvPr>
            <p:ph idx="1" type="body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3" name="Google Shape;43;p44"/>
          <p:cNvSpPr txBox="1"/>
          <p:nvPr>
            <p:ph idx="2" type="body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4" name="Google Shape;44;p44"/>
          <p:cNvSpPr txBox="1"/>
          <p:nvPr>
            <p:ph idx="3" type="body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5" name="Google Shape;45;p44"/>
          <p:cNvSpPr txBox="1"/>
          <p:nvPr>
            <p:ph idx="4" type="body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6" name="Google Shape;46;p44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44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44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omente título" type="titleOnly">
  <p:cSld name="TITLE_ONLY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45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45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45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45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údo com Legenda" type="objTx">
  <p:cSld name="OBJECT_WITH_CAPTION_TEX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46"/>
          <p:cNvSpPr txBox="1"/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46"/>
          <p:cNvSpPr txBox="1"/>
          <p:nvPr>
            <p:ph idx="1" type="body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indent="-381000" lvl="2" marL="1371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indent="-355600" lvl="4" marL="22860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indent="-355600" lvl="5" marL="27432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57" name="Google Shape;57;p46"/>
          <p:cNvSpPr txBox="1"/>
          <p:nvPr>
            <p:ph idx="2" type="body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58" name="Google Shape;58;p46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46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46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m com Legenda" type="picTx">
  <p:cSld name="PICTURE_WITH_CAPTION_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47"/>
          <p:cNvSpPr txBox="1"/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47"/>
          <p:cNvSpPr/>
          <p:nvPr>
            <p:ph idx="2" type="pic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47"/>
          <p:cNvSpPr txBox="1"/>
          <p:nvPr>
            <p:ph idx="1" type="body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65" name="Google Shape;65;p47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47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47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0.xml"/><Relationship Id="rId10" Type="http://schemas.openxmlformats.org/officeDocument/2006/relationships/slideLayout" Target="../slideLayouts/slideLayout9.xml"/><Relationship Id="rId13" Type="http://schemas.openxmlformats.org/officeDocument/2006/relationships/theme" Target="../theme/theme1.xml"/><Relationship Id="rId12" Type="http://schemas.openxmlformats.org/officeDocument/2006/relationships/slideLayout" Target="../slideLayouts/slideLayout11.xml"/><Relationship Id="rId1" Type="http://schemas.openxmlformats.org/officeDocument/2006/relationships/image" Target="../media/image34.png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9" Type="http://schemas.openxmlformats.org/officeDocument/2006/relationships/slideLayout" Target="../slideLayouts/slideLayout8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1">
            <a:alphaModFix amt="5000"/>
          </a:blip>
          <a:stretch>
            <a:fillRect/>
          </a:stretch>
        </a:blip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38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7" name="Google Shape;7;p38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38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Google Shape;9;p38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Google Shape;10;p38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.png"/><Relationship Id="rId4" Type="http://schemas.openxmlformats.org/officeDocument/2006/relationships/image" Target="../media/image10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26.png"/><Relationship Id="rId4" Type="http://schemas.openxmlformats.org/officeDocument/2006/relationships/image" Target="../media/image19.png"/><Relationship Id="rId5" Type="http://schemas.openxmlformats.org/officeDocument/2006/relationships/image" Target="../media/image2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5.jpg"/><Relationship Id="rId4" Type="http://schemas.openxmlformats.org/officeDocument/2006/relationships/image" Target="../media/image2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2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3.png"/><Relationship Id="rId4" Type="http://schemas.openxmlformats.org/officeDocument/2006/relationships/image" Target="../media/image2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4.xml"/><Relationship Id="rId3" Type="http://schemas.openxmlformats.org/officeDocument/2006/relationships/hyperlink" Target="https://www.planalto.gov.br/ccivil_03/_Ato2023-2026/2023/Lei/L14750.htm" TargetMode="External"/><Relationship Id="rId4" Type="http://schemas.openxmlformats.org/officeDocument/2006/relationships/image" Target="../media/image2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21.jpg"/><Relationship Id="rId4" Type="http://schemas.openxmlformats.org/officeDocument/2006/relationships/image" Target="../media/image14.jpg"/><Relationship Id="rId5" Type="http://schemas.openxmlformats.org/officeDocument/2006/relationships/image" Target="../media/image22.png"/><Relationship Id="rId6" Type="http://schemas.openxmlformats.org/officeDocument/2006/relationships/image" Target="../media/image2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2.png"/><Relationship Id="rId4" Type="http://schemas.openxmlformats.org/officeDocument/2006/relationships/image" Target="../media/image28.jpg"/><Relationship Id="rId5" Type="http://schemas.openxmlformats.org/officeDocument/2006/relationships/image" Target="../media/image16.jp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2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2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18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2.pn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24.png"/><Relationship Id="rId4" Type="http://schemas.openxmlformats.org/officeDocument/2006/relationships/image" Target="../media/image17.png"/><Relationship Id="rId5" Type="http://schemas.openxmlformats.org/officeDocument/2006/relationships/image" Target="../media/image2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2.png"/><Relationship Id="rId4" Type="http://schemas.openxmlformats.org/officeDocument/2006/relationships/image" Target="../media/image20.jpg"/><Relationship Id="rId5" Type="http://schemas.openxmlformats.org/officeDocument/2006/relationships/image" Target="../media/image23.jp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27.png"/><Relationship Id="rId4" Type="http://schemas.openxmlformats.org/officeDocument/2006/relationships/image" Target="../media/image25.jpg"/><Relationship Id="rId5" Type="http://schemas.openxmlformats.org/officeDocument/2006/relationships/image" Target="../media/image29.jpg"/><Relationship Id="rId6" Type="http://schemas.openxmlformats.org/officeDocument/2006/relationships/image" Target="../media/image2.pn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30.jpg"/><Relationship Id="rId4" Type="http://schemas.openxmlformats.org/officeDocument/2006/relationships/image" Target="../media/image35.jpg"/><Relationship Id="rId5" Type="http://schemas.openxmlformats.org/officeDocument/2006/relationships/image" Target="../media/image32.jpg"/><Relationship Id="rId6" Type="http://schemas.openxmlformats.org/officeDocument/2006/relationships/image" Target="../media/image31.jpg"/><Relationship Id="rId7" Type="http://schemas.openxmlformats.org/officeDocument/2006/relationships/image" Target="../media/image33.jpg"/><Relationship Id="rId8" Type="http://schemas.openxmlformats.org/officeDocument/2006/relationships/image" Target="../media/image2.pn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2.png"/><Relationship Id="rId4" Type="http://schemas.openxmlformats.org/officeDocument/2006/relationships/image" Target="../media/image36.png"/><Relationship Id="rId5" Type="http://schemas.openxmlformats.org/officeDocument/2006/relationships/image" Target="../media/image40.jpg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45.png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2.png"/><Relationship Id="rId4" Type="http://schemas.openxmlformats.org/officeDocument/2006/relationships/image" Target="../media/image39.jpg"/><Relationship Id="rId5" Type="http://schemas.openxmlformats.org/officeDocument/2006/relationships/image" Target="../media/image44.jpg"/><Relationship Id="rId6" Type="http://schemas.openxmlformats.org/officeDocument/2006/relationships/image" Target="../media/image38.jpg"/><Relationship Id="rId7" Type="http://schemas.openxmlformats.org/officeDocument/2006/relationships/image" Target="../media/image41.jpg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37.jpg"/><Relationship Id="rId4" Type="http://schemas.openxmlformats.org/officeDocument/2006/relationships/image" Target="../media/image43.jpg"/><Relationship Id="rId5" Type="http://schemas.openxmlformats.org/officeDocument/2006/relationships/image" Target="../media/image42.jpg"/><Relationship Id="rId6" Type="http://schemas.openxmlformats.org/officeDocument/2006/relationships/image" Target="../media/image2.png"/><Relationship Id="rId7" Type="http://schemas.openxmlformats.org/officeDocument/2006/relationships/image" Target="../media/image36.png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8.xml"/><Relationship Id="rId3" Type="http://schemas.openxmlformats.org/officeDocument/2006/relationships/image" Target="../media/image2.png"/></Relationships>
</file>

<file path=ppt/slides/_rels/slide29.xml.rels><?xml version="1.0" encoding="UTF-8" standalone="yes"?><Relationships xmlns="http://schemas.openxmlformats.org/package/2006/relationships"><Relationship Id="rId11" Type="http://schemas.openxmlformats.org/officeDocument/2006/relationships/image" Target="../media/image56.jpg"/><Relationship Id="rId10" Type="http://schemas.openxmlformats.org/officeDocument/2006/relationships/image" Target="../media/image49.jpg"/><Relationship Id="rId12" Type="http://schemas.openxmlformats.org/officeDocument/2006/relationships/image" Target="../media/image2.png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9.xml"/><Relationship Id="rId3" Type="http://schemas.openxmlformats.org/officeDocument/2006/relationships/image" Target="../media/image47.jpg"/><Relationship Id="rId4" Type="http://schemas.openxmlformats.org/officeDocument/2006/relationships/image" Target="../media/image54.jpg"/><Relationship Id="rId9" Type="http://schemas.openxmlformats.org/officeDocument/2006/relationships/image" Target="../media/image52.jpg"/><Relationship Id="rId5" Type="http://schemas.openxmlformats.org/officeDocument/2006/relationships/image" Target="../media/image48.jpg"/><Relationship Id="rId6" Type="http://schemas.openxmlformats.org/officeDocument/2006/relationships/image" Target="../media/image51.jpg"/><Relationship Id="rId7" Type="http://schemas.openxmlformats.org/officeDocument/2006/relationships/image" Target="../media/image46.jpg"/><Relationship Id="rId8" Type="http://schemas.openxmlformats.org/officeDocument/2006/relationships/image" Target="../media/image50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5.png"/><Relationship Id="rId4" Type="http://schemas.openxmlformats.org/officeDocument/2006/relationships/image" Target="../media/image9.png"/><Relationship Id="rId5" Type="http://schemas.openxmlformats.org/officeDocument/2006/relationships/image" Target="../media/image12.png"/><Relationship Id="rId6" Type="http://schemas.openxmlformats.org/officeDocument/2006/relationships/image" Target="../media/image2.png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0.xml"/><Relationship Id="rId3" Type="http://schemas.openxmlformats.org/officeDocument/2006/relationships/image" Target="../media/image59.png"/><Relationship Id="rId4" Type="http://schemas.openxmlformats.org/officeDocument/2006/relationships/image" Target="../media/image2.png"/><Relationship Id="rId5" Type="http://schemas.openxmlformats.org/officeDocument/2006/relationships/image" Target="../media/image53.jpg"/></Relationships>
</file>

<file path=ppt/slides/_rels/slide3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1.xml"/><Relationship Id="rId3" Type="http://schemas.openxmlformats.org/officeDocument/2006/relationships/image" Target="../media/image62.png"/><Relationship Id="rId4" Type="http://schemas.openxmlformats.org/officeDocument/2006/relationships/image" Target="../media/image2.png"/><Relationship Id="rId5" Type="http://schemas.openxmlformats.org/officeDocument/2006/relationships/image" Target="../media/image57.png"/><Relationship Id="rId6" Type="http://schemas.openxmlformats.org/officeDocument/2006/relationships/image" Target="../media/image65.png"/><Relationship Id="rId7" Type="http://schemas.openxmlformats.org/officeDocument/2006/relationships/image" Target="../media/image58.png"/><Relationship Id="rId8" Type="http://schemas.openxmlformats.org/officeDocument/2006/relationships/image" Target="../media/image55.png"/></Relationships>
</file>

<file path=ppt/slides/_rels/slide3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2.xml"/><Relationship Id="rId3" Type="http://schemas.openxmlformats.org/officeDocument/2006/relationships/image" Target="../media/image60.png"/><Relationship Id="rId4" Type="http://schemas.openxmlformats.org/officeDocument/2006/relationships/image" Target="../media/image63.png"/><Relationship Id="rId5" Type="http://schemas.openxmlformats.org/officeDocument/2006/relationships/image" Target="../media/image64.png"/><Relationship Id="rId6" Type="http://schemas.openxmlformats.org/officeDocument/2006/relationships/image" Target="../media/image2.png"/><Relationship Id="rId7" Type="http://schemas.openxmlformats.org/officeDocument/2006/relationships/image" Target="../media/image61.jpg"/></Relationships>
</file>

<file path=ppt/slides/_rels/slide3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3.xml"/><Relationship Id="rId3" Type="http://schemas.openxmlformats.org/officeDocument/2006/relationships/image" Target="../media/image68.jpg"/><Relationship Id="rId4" Type="http://schemas.openxmlformats.org/officeDocument/2006/relationships/image" Target="../media/image66.jpg"/><Relationship Id="rId5" Type="http://schemas.openxmlformats.org/officeDocument/2006/relationships/image" Target="../media/image2.png"/></Relationships>
</file>

<file path=ppt/slides/_rels/slide3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4.xml"/><Relationship Id="rId3" Type="http://schemas.openxmlformats.org/officeDocument/2006/relationships/image" Target="../media/image67.png"/><Relationship Id="rId4" Type="http://schemas.openxmlformats.org/officeDocument/2006/relationships/image" Target="../media/image70.png"/></Relationships>
</file>

<file path=ppt/slides/_rels/slide3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5.xml"/><Relationship Id="rId3" Type="http://schemas.openxmlformats.org/officeDocument/2006/relationships/image" Target="../media/image2.png"/></Relationships>
</file>

<file path=ppt/slides/_rels/slide3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6.xml"/><Relationship Id="rId3" Type="http://schemas.openxmlformats.org/officeDocument/2006/relationships/image" Target="../media/image2.png"/></Relationships>
</file>

<file path=ppt/slides/_rels/slide3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7.xml"/><Relationship Id="rId3" Type="http://schemas.openxmlformats.org/officeDocument/2006/relationships/image" Target="../media/image69.png"/><Relationship Id="rId4" Type="http://schemas.openxmlformats.org/officeDocument/2006/relationships/image" Target="../media/image10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4.jpg"/><Relationship Id="rId4" Type="http://schemas.openxmlformats.org/officeDocument/2006/relationships/image" Target="../media/image8.jpg"/><Relationship Id="rId5" Type="http://schemas.openxmlformats.org/officeDocument/2006/relationships/image" Target="../media/image2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3.png"/><Relationship Id="rId4" Type="http://schemas.openxmlformats.org/officeDocument/2006/relationships/image" Target="../media/image11.png"/><Relationship Id="rId5" Type="http://schemas.openxmlformats.org/officeDocument/2006/relationships/image" Target="../media/image2.png"/><Relationship Id="rId6" Type="http://schemas.openxmlformats.org/officeDocument/2006/relationships/image" Target="../media/image6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2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2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7.png"/><Relationship Id="rId4" Type="http://schemas.openxmlformats.org/officeDocument/2006/relationships/image" Target="../media/image2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"/>
          <p:cNvSpPr txBox="1"/>
          <p:nvPr>
            <p:ph type="ctrTitle"/>
          </p:nvPr>
        </p:nvSpPr>
        <p:spPr>
          <a:xfrm>
            <a:off x="611560" y="2708920"/>
            <a:ext cx="8280920" cy="98072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 Black"/>
              <a:buNone/>
            </a:pPr>
            <a:r>
              <a:rPr b="1" lang="pt-BR" sz="2400">
                <a:latin typeface="Arial Black"/>
                <a:ea typeface="Arial Black"/>
                <a:cs typeface="Arial Black"/>
                <a:sym typeface="Arial Black"/>
              </a:rPr>
              <a:t>Governança e a Articulação Transversal das </a:t>
            </a:r>
            <a:br>
              <a:rPr b="1" lang="pt-BR" sz="2400">
                <a:latin typeface="Arial Black"/>
                <a:ea typeface="Arial Black"/>
                <a:cs typeface="Arial Black"/>
                <a:sym typeface="Arial Black"/>
              </a:rPr>
            </a:br>
            <a:r>
              <a:rPr b="1" lang="pt-BR" sz="2400">
                <a:latin typeface="Arial Black"/>
                <a:ea typeface="Arial Black"/>
                <a:cs typeface="Arial Black"/>
                <a:sym typeface="Arial Black"/>
              </a:rPr>
              <a:t>ações de Proteção Defesa Civil no Município de Macaé – RJ</a:t>
            </a:r>
            <a:endParaRPr sz="2400">
              <a:latin typeface="Arial Black"/>
              <a:ea typeface="Arial Black"/>
              <a:cs typeface="Arial Black"/>
              <a:sym typeface="Arial Black"/>
            </a:endParaRPr>
          </a:p>
        </p:txBody>
      </p:sp>
      <p:sp>
        <p:nvSpPr>
          <p:cNvPr id="85" name="Google Shape;85;p1"/>
          <p:cNvSpPr/>
          <p:nvPr/>
        </p:nvSpPr>
        <p:spPr>
          <a:xfrm>
            <a:off x="395536" y="4941168"/>
            <a:ext cx="3923928" cy="61555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pt-BR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JOSEFERSON DE JESUS FLORÊNCIO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Secretário de Defesa Civil de Macaé - RJ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Mestre em Defesa e Segurança Civil – UFF Niterói 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rodapé_fundo_transparente-removebg-preview.png" id="86" name="Google Shape;86;p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5589240"/>
            <a:ext cx="9144000" cy="1268760"/>
          </a:xfrm>
          <a:prstGeom prst="rect">
            <a:avLst/>
          </a:prstGeom>
          <a:noFill/>
          <a:ln>
            <a:noFill/>
          </a:ln>
        </p:spPr>
      </p:pic>
      <p:pic>
        <p:nvPicPr>
          <p:cNvPr id="87" name="Google Shape;87;p1"/>
          <p:cNvPicPr preferRelativeResize="0"/>
          <p:nvPr/>
        </p:nvPicPr>
        <p:blipFill rotWithShape="1">
          <a:blip r:embed="rId4">
            <a:alphaModFix/>
          </a:blip>
          <a:srcRect b="31469" l="6788" r="4029" t="50813"/>
          <a:stretch/>
        </p:blipFill>
        <p:spPr>
          <a:xfrm>
            <a:off x="467544" y="0"/>
            <a:ext cx="8208912" cy="129614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7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10"/>
          <p:cNvSpPr txBox="1"/>
          <p:nvPr>
            <p:ph type="title"/>
          </p:nvPr>
        </p:nvSpPr>
        <p:spPr>
          <a:xfrm>
            <a:off x="251520" y="53752"/>
            <a:ext cx="864096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 Black"/>
              <a:buNone/>
            </a:pPr>
            <a:r>
              <a:rPr lang="pt-BR" sz="1800">
                <a:latin typeface="Arial Black"/>
                <a:ea typeface="Arial Black"/>
                <a:cs typeface="Arial Black"/>
                <a:sym typeface="Arial Black"/>
              </a:rPr>
              <a:t>PROGRAMA VIGIDESASTRES</a:t>
            </a:r>
            <a:br>
              <a:rPr lang="pt-BR" sz="1800">
                <a:latin typeface="Arial Black"/>
                <a:ea typeface="Arial Black"/>
                <a:cs typeface="Arial Black"/>
                <a:sym typeface="Arial Black"/>
              </a:rPr>
            </a:br>
            <a:r>
              <a:rPr b="1" lang="pt-BR" sz="1800" cap="none">
                <a:latin typeface="Arial Black"/>
                <a:ea typeface="Arial Black"/>
                <a:cs typeface="Arial Black"/>
                <a:sym typeface="Arial Black"/>
              </a:rPr>
              <a:t> PORTARIA MIN. SAÚDE Nº 4.185, DE 1º DE DEZEMBRO DE 2022</a:t>
            </a:r>
            <a:endParaRPr sz="1800">
              <a:latin typeface="Arial Black"/>
              <a:ea typeface="Arial Black"/>
              <a:cs typeface="Arial Black"/>
              <a:sym typeface="Arial Black"/>
            </a:endParaRPr>
          </a:p>
        </p:txBody>
      </p:sp>
      <p:sp>
        <p:nvSpPr>
          <p:cNvPr id="159" name="Google Shape;159;p10"/>
          <p:cNvSpPr txBox="1"/>
          <p:nvPr>
            <p:ph idx="1" type="body"/>
          </p:nvPr>
        </p:nvSpPr>
        <p:spPr>
          <a:xfrm>
            <a:off x="457200" y="1124744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</a:pPr>
            <a:r>
              <a:rPr lang="pt-BR" sz="1400"/>
              <a:t>Programa Nacional de Vigilância em Saúde dos Riscos Associados aos Desastres – </a:t>
            </a:r>
            <a:r>
              <a:rPr b="1" lang="pt-BR" sz="1400"/>
              <a:t>Vigidesastres</a:t>
            </a:r>
            <a:endParaRPr b="1" sz="1400"/>
          </a:p>
          <a:p>
            <a:pPr indent="0" lvl="0" marL="0" rtl="0" algn="just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</a:pPr>
            <a:r>
              <a:t/>
            </a:r>
            <a:endParaRPr sz="1400"/>
          </a:p>
          <a:p>
            <a:pPr indent="0" lvl="0" marL="0" rtl="0" algn="just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</a:pPr>
            <a:r>
              <a:rPr lang="pt-BR" sz="1400"/>
              <a:t>Art. 141-P. Fica instituído o Programa Nacional de Vigilância em Saúde dos Riscos Associados aos Desastres - Vigidesastres, no âmbito do Sistema Único de Saúde - SUS.</a:t>
            </a:r>
            <a:endParaRPr/>
          </a:p>
          <a:p>
            <a:pPr indent="0" lvl="0" marL="0" rtl="0" algn="just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</a:pPr>
            <a:r>
              <a:rPr lang="pt-BR" sz="1400"/>
              <a:t>Parágrafo único. Nos estados e municípios interessados, será apoiada a criação de programas similares locais ou a instituição de pontos focais no âmbito do Vigidesastres.</a:t>
            </a:r>
            <a:endParaRPr/>
          </a:p>
          <a:p>
            <a:pPr indent="0" lvl="0" marL="0" rtl="0" algn="just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</a:pPr>
            <a:r>
              <a:t/>
            </a:r>
            <a:endParaRPr sz="1400"/>
          </a:p>
          <a:p>
            <a:pPr indent="0" lvl="0" marL="0" rtl="0" algn="just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</a:pPr>
            <a:r>
              <a:rPr lang="pt-BR" sz="1400"/>
              <a:t>Art. 141-Q. O Vigidesastres tem por finalidade o desenvolvimento de ações de vigilância em saúde relativas à gestão de riscos de emergências em saúde pública por desastres.</a:t>
            </a:r>
            <a:endParaRPr/>
          </a:p>
          <a:p>
            <a:pPr indent="-342900" lvl="0" marL="342900" rtl="0" algn="just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</a:pPr>
            <a:r>
              <a:t/>
            </a:r>
            <a:endParaRPr sz="1400"/>
          </a:p>
        </p:txBody>
      </p:sp>
      <p:pic>
        <p:nvPicPr>
          <p:cNvPr id="160" name="Google Shape;160;p10"/>
          <p:cNvPicPr preferRelativeResize="0"/>
          <p:nvPr/>
        </p:nvPicPr>
        <p:blipFill rotWithShape="1">
          <a:blip r:embed="rId3">
            <a:alphaModFix/>
          </a:blip>
          <a:srcRect b="5901" l="31100" r="9247" t="22700"/>
          <a:stretch/>
        </p:blipFill>
        <p:spPr>
          <a:xfrm>
            <a:off x="467544" y="3501008"/>
            <a:ext cx="4104456" cy="2592288"/>
          </a:xfrm>
          <a:prstGeom prst="rect">
            <a:avLst/>
          </a:prstGeom>
          <a:noFill/>
          <a:ln>
            <a:noFill/>
          </a:ln>
        </p:spPr>
      </p:pic>
      <p:pic>
        <p:nvPicPr>
          <p:cNvPr id="161" name="Google Shape;161;p10"/>
          <p:cNvPicPr preferRelativeResize="0"/>
          <p:nvPr/>
        </p:nvPicPr>
        <p:blipFill rotWithShape="1">
          <a:blip r:embed="rId4">
            <a:alphaModFix/>
          </a:blip>
          <a:srcRect b="5501" l="28050" r="5210" t="23100"/>
          <a:stretch/>
        </p:blipFill>
        <p:spPr>
          <a:xfrm>
            <a:off x="4572000" y="3501008"/>
            <a:ext cx="4176464" cy="2592289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rodapé_fundo_transparente-removebg-preview.png" id="162" name="Google Shape;162;p10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0" y="5949280"/>
            <a:ext cx="9144000" cy="90872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6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11"/>
          <p:cNvSpPr txBox="1"/>
          <p:nvPr>
            <p:ph type="title"/>
          </p:nvPr>
        </p:nvSpPr>
        <p:spPr>
          <a:xfrm>
            <a:off x="0" y="-27384"/>
            <a:ext cx="91440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 Black"/>
              <a:buNone/>
            </a:pPr>
            <a:r>
              <a:rPr lang="pt-BR" sz="1800">
                <a:latin typeface="Arial Black"/>
                <a:ea typeface="Arial Black"/>
                <a:cs typeface="Arial Black"/>
                <a:sym typeface="Arial Black"/>
              </a:rPr>
              <a:t>ESTRATÉGIA DE RESPOSTA À EMERGÊNCIA POR DESASTRES</a:t>
            </a:r>
            <a:endParaRPr sz="1800">
              <a:latin typeface="Arial Black"/>
              <a:ea typeface="Arial Black"/>
              <a:cs typeface="Arial Black"/>
              <a:sym typeface="Arial Black"/>
            </a:endParaRPr>
          </a:p>
        </p:txBody>
      </p:sp>
      <p:sp>
        <p:nvSpPr>
          <p:cNvPr id="168" name="Google Shape;168;p11"/>
          <p:cNvSpPr txBox="1"/>
          <p:nvPr>
            <p:ph idx="1" type="body"/>
          </p:nvPr>
        </p:nvSpPr>
        <p:spPr>
          <a:xfrm>
            <a:off x="457200" y="1279301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r>
              <a:rPr lang="pt-BR" sz="2000">
                <a:latin typeface="Arial"/>
                <a:ea typeface="Arial"/>
                <a:cs typeface="Arial"/>
                <a:sym typeface="Arial"/>
              </a:rPr>
              <a:t>	A Secretaria de Saúde deve organizar sua atuação baseada na lógica do processo de gestão do risco, devendo envolver tanto as ações de </a:t>
            </a:r>
            <a:r>
              <a:rPr b="1" lang="pt-BR" sz="2000">
                <a:latin typeface="Arial"/>
                <a:ea typeface="Arial"/>
                <a:cs typeface="Arial"/>
                <a:sym typeface="Arial"/>
              </a:rPr>
              <a:t>redução do risco</a:t>
            </a:r>
            <a:r>
              <a:rPr lang="pt-BR" sz="2000">
                <a:latin typeface="Arial"/>
                <a:ea typeface="Arial"/>
                <a:cs typeface="Arial"/>
                <a:sym typeface="Arial"/>
              </a:rPr>
              <a:t>, </a:t>
            </a:r>
            <a:r>
              <a:rPr b="1" lang="pt-BR" sz="2000">
                <a:latin typeface="Arial"/>
                <a:ea typeface="Arial"/>
                <a:cs typeface="Arial"/>
                <a:sym typeface="Arial"/>
              </a:rPr>
              <a:t>manejo do desastre</a:t>
            </a:r>
            <a:r>
              <a:rPr lang="pt-BR" sz="2000">
                <a:latin typeface="Arial"/>
                <a:ea typeface="Arial"/>
                <a:cs typeface="Arial"/>
                <a:sym typeface="Arial"/>
              </a:rPr>
              <a:t> e </a:t>
            </a:r>
            <a:r>
              <a:rPr b="1" lang="pt-BR" sz="2000">
                <a:latin typeface="Arial"/>
                <a:ea typeface="Arial"/>
                <a:cs typeface="Arial"/>
                <a:sym typeface="Arial"/>
              </a:rPr>
              <a:t>recuperação</a:t>
            </a:r>
            <a:r>
              <a:rPr lang="pt-BR" sz="2000">
                <a:latin typeface="Arial"/>
                <a:ea typeface="Arial"/>
                <a:cs typeface="Arial"/>
                <a:sym typeface="Arial"/>
              </a:rPr>
              <a:t> dos seus efeitos</a:t>
            </a:r>
            <a:endParaRPr sz="2000"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Unidade_2_Figura_3.jpg" id="169" name="Google Shape;169;p1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43608" y="2924944"/>
            <a:ext cx="7056784" cy="2160240"/>
          </a:xfrm>
          <a:prstGeom prst="rect">
            <a:avLst/>
          </a:prstGeom>
          <a:noFill/>
          <a:ln>
            <a:noFill/>
          </a:ln>
        </p:spPr>
      </p:pic>
      <p:sp>
        <p:nvSpPr>
          <p:cNvPr id="170" name="Google Shape;170;p11"/>
          <p:cNvSpPr/>
          <p:nvPr/>
        </p:nvSpPr>
        <p:spPr>
          <a:xfrm>
            <a:off x="3491880" y="2852936"/>
            <a:ext cx="4608512" cy="2304256"/>
          </a:xfrm>
          <a:prstGeom prst="rect">
            <a:avLst/>
          </a:prstGeom>
          <a:noFill/>
          <a:ln cap="flat" cmpd="sng" w="5715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rodapé_fundo_transparente-removebg-preview.png" id="171" name="Google Shape;171;p1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0" y="5949280"/>
            <a:ext cx="9144000" cy="90872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5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12"/>
          <p:cNvSpPr txBox="1"/>
          <p:nvPr>
            <p:ph type="title"/>
          </p:nvPr>
        </p:nvSpPr>
        <p:spPr>
          <a:xfrm>
            <a:off x="251520" y="53752"/>
            <a:ext cx="864096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 Black"/>
              <a:buNone/>
            </a:pPr>
            <a:r>
              <a:rPr b="1" lang="pt-BR" sz="1800">
                <a:latin typeface="Arial Black"/>
                <a:ea typeface="Arial Black"/>
                <a:cs typeface="Arial Black"/>
                <a:sym typeface="Arial Black"/>
              </a:rPr>
              <a:t>MECANISMOS PARA A ATUAÇÃO EM EMERGÊNCIA EM SAÚDE PÚBLICA</a:t>
            </a:r>
            <a:endParaRPr sz="1800">
              <a:latin typeface="Arial Black"/>
              <a:ea typeface="Arial Black"/>
              <a:cs typeface="Arial Black"/>
              <a:sym typeface="Arial Black"/>
            </a:endParaRPr>
          </a:p>
        </p:txBody>
      </p:sp>
      <p:sp>
        <p:nvSpPr>
          <p:cNvPr id="177" name="Google Shape;177;p12"/>
          <p:cNvSpPr txBox="1"/>
          <p:nvPr>
            <p:ph idx="1" type="body"/>
          </p:nvPr>
        </p:nvSpPr>
        <p:spPr>
          <a:xfrm>
            <a:off x="457200" y="1279301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r>
              <a:rPr lang="pt-BR" sz="2000">
                <a:latin typeface="Arial"/>
                <a:ea typeface="Arial"/>
                <a:cs typeface="Arial"/>
                <a:sym typeface="Arial"/>
              </a:rPr>
              <a:t>A primeira etapa para uma Secretaria de Saúde atuar de forma oportuna em </a:t>
            </a:r>
            <a:r>
              <a:rPr b="1" lang="pt-BR" sz="2000">
                <a:latin typeface="Arial"/>
                <a:ea typeface="Arial"/>
                <a:cs typeface="Arial"/>
                <a:sym typeface="Arial"/>
              </a:rPr>
              <a:t>situações de desastres está em um processo de preparação adequado, transversal, multidisciplinar, participativo e coordenado</a:t>
            </a:r>
            <a:r>
              <a:rPr lang="pt-BR" sz="2000">
                <a:latin typeface="Arial"/>
                <a:ea typeface="Arial"/>
                <a:cs typeface="Arial"/>
                <a:sym typeface="Arial"/>
              </a:rPr>
              <a:t>. Para tanto, é recomendado que seja estabelecido um comitê, um </a:t>
            </a:r>
            <a:r>
              <a:rPr b="1" lang="pt-BR" sz="2000">
                <a:latin typeface="Arial"/>
                <a:ea typeface="Arial"/>
                <a:cs typeface="Arial"/>
                <a:sym typeface="Arial"/>
              </a:rPr>
              <a:t>Grupo de Trabalho</a:t>
            </a:r>
            <a:r>
              <a:rPr lang="pt-BR" sz="2000">
                <a:latin typeface="Arial"/>
                <a:ea typeface="Arial"/>
                <a:cs typeface="Arial"/>
                <a:sym typeface="Arial"/>
              </a:rPr>
              <a:t>, </a:t>
            </a:r>
            <a:r>
              <a:rPr b="1" lang="pt-BR" sz="2000">
                <a:latin typeface="Arial"/>
                <a:ea typeface="Arial"/>
                <a:cs typeface="Arial"/>
                <a:sym typeface="Arial"/>
              </a:rPr>
              <a:t>uma comissão </a:t>
            </a:r>
            <a:r>
              <a:rPr lang="pt-BR" sz="2000">
                <a:latin typeface="Arial"/>
                <a:ea typeface="Arial"/>
                <a:cs typeface="Arial"/>
                <a:sym typeface="Arial"/>
              </a:rPr>
              <a:t>ou </a:t>
            </a:r>
            <a:r>
              <a:rPr b="1" lang="pt-BR" sz="2000">
                <a:latin typeface="Arial"/>
                <a:ea typeface="Arial"/>
                <a:cs typeface="Arial"/>
                <a:sym typeface="Arial"/>
              </a:rPr>
              <a:t>uma organização equivalente, no âmbito da Secretaria de Saúde</a:t>
            </a:r>
            <a:r>
              <a:rPr lang="pt-BR" sz="2000">
                <a:latin typeface="Arial"/>
                <a:ea typeface="Arial"/>
                <a:cs typeface="Arial"/>
                <a:sym typeface="Arial"/>
              </a:rPr>
              <a:t>, cujo objetivo se baseie no conhecimento das características e vulnerabilidades do território, por meio do levantamento dos cenários (ameaças ou perigos e vulnerabilidades). Com isso, é possível se conhecer os riscos e elaborar o </a:t>
            </a:r>
            <a:r>
              <a:rPr b="1" lang="pt-BR" sz="2400">
                <a:latin typeface="Arial"/>
                <a:ea typeface="Arial"/>
                <a:cs typeface="Arial"/>
                <a:sym typeface="Arial"/>
              </a:rPr>
              <a:t>PLANO DE CONTINGÊNCIA </a:t>
            </a:r>
            <a:r>
              <a:rPr lang="pt-BR" sz="2000">
                <a:latin typeface="Arial"/>
                <a:ea typeface="Arial"/>
                <a:cs typeface="Arial"/>
                <a:sym typeface="Arial"/>
              </a:rPr>
              <a:t>específico para o cenário/local.</a:t>
            </a:r>
            <a:endParaRPr sz="2000"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rodapé_fundo_transparente-removebg-preview.png" id="178" name="Google Shape;178;p1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5949280"/>
            <a:ext cx="9144000" cy="90872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2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13"/>
          <p:cNvSpPr txBox="1"/>
          <p:nvPr>
            <p:ph type="title"/>
          </p:nvPr>
        </p:nvSpPr>
        <p:spPr>
          <a:xfrm>
            <a:off x="457200" y="-90264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 Black"/>
              <a:buNone/>
            </a:pPr>
            <a:r>
              <a:rPr lang="pt-BR" sz="1800">
                <a:latin typeface="Arial Black"/>
                <a:ea typeface="Arial Black"/>
                <a:cs typeface="Arial Black"/>
                <a:sym typeface="Arial Black"/>
              </a:rPr>
              <a:t>SE A OPÇÃO FOR UM COMITÊ</a:t>
            </a:r>
            <a:endParaRPr sz="1800">
              <a:latin typeface="Arial Black"/>
              <a:ea typeface="Arial Black"/>
              <a:cs typeface="Arial Black"/>
              <a:sym typeface="Arial Black"/>
            </a:endParaRPr>
          </a:p>
        </p:txBody>
      </p:sp>
      <p:pic>
        <p:nvPicPr>
          <p:cNvPr id="184" name="Google Shape;184;p13"/>
          <p:cNvPicPr preferRelativeResize="0"/>
          <p:nvPr/>
        </p:nvPicPr>
        <p:blipFill rotWithShape="1">
          <a:blip r:embed="rId3">
            <a:alphaModFix/>
          </a:blip>
          <a:srcRect b="6951" l="32184" r="34151" t="13251"/>
          <a:stretch/>
        </p:blipFill>
        <p:spPr>
          <a:xfrm>
            <a:off x="2411760" y="764704"/>
            <a:ext cx="4608512" cy="5688632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rodapé_fundo_transparente-removebg-preview.png" id="185" name="Google Shape;185;p1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0" y="5949280"/>
            <a:ext cx="9144000" cy="90872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9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14"/>
          <p:cNvSpPr txBox="1"/>
          <p:nvPr>
            <p:ph type="title"/>
          </p:nvPr>
        </p:nvSpPr>
        <p:spPr>
          <a:xfrm>
            <a:off x="457200" y="53752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 Black"/>
              <a:buNone/>
            </a:pPr>
            <a:r>
              <a:rPr lang="pt-BR" sz="1800">
                <a:latin typeface="Arial Black"/>
                <a:ea typeface="Arial Black"/>
                <a:cs typeface="Arial Black"/>
                <a:sym typeface="Arial Black"/>
              </a:rPr>
              <a:t>COMPETE A UNIÃO SEGUNDO A LEI 12608/2012</a:t>
            </a:r>
            <a:endParaRPr sz="1800">
              <a:latin typeface="Arial Black"/>
              <a:ea typeface="Arial Black"/>
              <a:cs typeface="Arial Black"/>
              <a:sym typeface="Arial Black"/>
            </a:endParaRPr>
          </a:p>
        </p:txBody>
      </p:sp>
      <p:sp>
        <p:nvSpPr>
          <p:cNvPr id="191" name="Google Shape;191;p14"/>
          <p:cNvSpPr txBox="1"/>
          <p:nvPr>
            <p:ph idx="1" type="body"/>
          </p:nvPr>
        </p:nvSpPr>
        <p:spPr>
          <a:xfrm>
            <a:off x="457200" y="1124744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pt-BR" sz="2400"/>
              <a:t>ART 6º. inciso XIV - realizar repasse adicional de recursos a Estados e a Municípios com reconhecimento de estado de calamidade pública ou situação de emergência, no âmbito do Sistema Único de Saúde (SUS), para assistência prioritária e continuada à saúde física e mental de pessoas atingidas por desastres, nos termos do inciso VII do </a:t>
            </a:r>
            <a:r>
              <a:rPr b="1" lang="pt-BR" sz="2400"/>
              <a:t>caput</a:t>
            </a:r>
            <a:r>
              <a:rPr lang="pt-BR" sz="2400"/>
              <a:t> do art. 9º desta Lei.       </a:t>
            </a:r>
            <a:r>
              <a:rPr lang="pt-BR" sz="2400" u="sng">
                <a:solidFill>
                  <a:schemeClr val="hlink"/>
                </a:solidFill>
                <a:hlinkClick r:id="rId3"/>
              </a:rPr>
              <a:t>(Incluído pela Lei nº 14.750, de 2023)</a:t>
            </a:r>
            <a:endParaRPr sz="2400"/>
          </a:p>
        </p:txBody>
      </p:sp>
      <p:pic>
        <p:nvPicPr>
          <p:cNvPr descr="rodapé_fundo_transparente-removebg-preview.png" id="192" name="Google Shape;192;p1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0" y="5949280"/>
            <a:ext cx="9144000" cy="90872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6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p15"/>
          <p:cNvSpPr txBox="1"/>
          <p:nvPr>
            <p:ph type="title"/>
          </p:nvPr>
        </p:nvSpPr>
        <p:spPr>
          <a:xfrm>
            <a:off x="0" y="-139154"/>
            <a:ext cx="9143999" cy="8318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 Black"/>
              <a:buNone/>
            </a:pPr>
            <a:r>
              <a:rPr b="1" lang="pt-BR" sz="1800">
                <a:latin typeface="Arial Black"/>
                <a:ea typeface="Arial Black"/>
                <a:cs typeface="Arial Black"/>
                <a:sym typeface="Arial Black"/>
              </a:rPr>
              <a:t>AÇÕES INTEGRADAS</a:t>
            </a:r>
            <a:endParaRPr b="1" sz="1800">
              <a:solidFill>
                <a:schemeClr val="dk1"/>
              </a:solidFill>
              <a:latin typeface="Arial Black"/>
              <a:ea typeface="Arial Black"/>
              <a:cs typeface="Arial Black"/>
              <a:sym typeface="Arial Black"/>
            </a:endParaRPr>
          </a:p>
        </p:txBody>
      </p:sp>
      <p:pic>
        <p:nvPicPr>
          <p:cNvPr descr="WhatsApp Image 2026-08-11 at 00.43.48.jpeg" id="198" name="Google Shape;198;p15"/>
          <p:cNvPicPr preferRelativeResize="0"/>
          <p:nvPr/>
        </p:nvPicPr>
        <p:blipFill rotWithShape="1">
          <a:blip r:embed="rId3">
            <a:alphaModFix/>
          </a:blip>
          <a:srcRect b="10088" l="0" r="0" t="28955"/>
          <a:stretch/>
        </p:blipFill>
        <p:spPr>
          <a:xfrm>
            <a:off x="251520" y="980728"/>
            <a:ext cx="3744416" cy="288032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WhatsApp Image 2026-08-11 at 00.44.03.jpeg" id="199" name="Google Shape;199;p1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51520" y="3645024"/>
            <a:ext cx="3744416" cy="2520279"/>
          </a:xfrm>
          <a:prstGeom prst="rect">
            <a:avLst/>
          </a:prstGeom>
          <a:noFill/>
          <a:ln>
            <a:noFill/>
          </a:ln>
        </p:spPr>
      </p:pic>
      <p:sp>
        <p:nvSpPr>
          <p:cNvPr id="200" name="Google Shape;200;p15"/>
          <p:cNvSpPr txBox="1"/>
          <p:nvPr/>
        </p:nvSpPr>
        <p:spPr>
          <a:xfrm>
            <a:off x="251520" y="476672"/>
            <a:ext cx="8892480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Curso de Preparação para Emergências de Desastres</a:t>
            </a:r>
            <a:endParaRPr b="1"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01" name="Google Shape;201;p15"/>
          <p:cNvPicPr preferRelativeResize="0"/>
          <p:nvPr/>
        </p:nvPicPr>
        <p:blipFill rotWithShape="1">
          <a:blip r:embed="rId5">
            <a:alphaModFix/>
          </a:blip>
          <a:srcRect b="8829" l="32184" r="32379" t="10454"/>
          <a:stretch/>
        </p:blipFill>
        <p:spPr>
          <a:xfrm>
            <a:off x="4139952" y="836712"/>
            <a:ext cx="3816424" cy="5215779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rodapé_fundo_transparente-removebg-preview.png" id="202" name="Google Shape;202;p15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0" y="5498123"/>
            <a:ext cx="9144000" cy="13598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6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p16"/>
          <p:cNvSpPr txBox="1"/>
          <p:nvPr>
            <p:ph type="title"/>
          </p:nvPr>
        </p:nvSpPr>
        <p:spPr>
          <a:xfrm>
            <a:off x="0" y="-27384"/>
            <a:ext cx="9143999" cy="8318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 Black"/>
              <a:buNone/>
            </a:pPr>
            <a:r>
              <a:rPr b="1" lang="pt-BR" sz="1800">
                <a:solidFill>
                  <a:schemeClr val="dk1"/>
                </a:solidFill>
                <a:latin typeface="Arial Black"/>
                <a:ea typeface="Arial Black"/>
                <a:cs typeface="Arial Black"/>
                <a:sym typeface="Arial Black"/>
              </a:rPr>
              <a:t>GRUPO DE TRABALHO </a:t>
            </a:r>
            <a:endParaRPr b="1" sz="1800">
              <a:solidFill>
                <a:schemeClr val="dk1"/>
              </a:solidFill>
              <a:latin typeface="Arial Black"/>
              <a:ea typeface="Arial Black"/>
              <a:cs typeface="Arial Black"/>
              <a:sym typeface="Arial Black"/>
            </a:endParaRPr>
          </a:p>
        </p:txBody>
      </p:sp>
      <p:pic>
        <p:nvPicPr>
          <p:cNvPr descr="rodapé_fundo_transparente-removebg-preview.png" id="208" name="Google Shape;208;p1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5498123"/>
            <a:ext cx="9144000" cy="1359877"/>
          </a:xfrm>
          <a:prstGeom prst="rect">
            <a:avLst/>
          </a:prstGeom>
          <a:noFill/>
          <a:ln>
            <a:noFill/>
          </a:ln>
        </p:spPr>
      </p:pic>
      <p:sp>
        <p:nvSpPr>
          <p:cNvPr id="209" name="Google Shape;209;p16"/>
          <p:cNvSpPr txBox="1"/>
          <p:nvPr>
            <p:ph idx="1" type="body"/>
          </p:nvPr>
        </p:nvSpPr>
        <p:spPr>
          <a:xfrm>
            <a:off x="0" y="980728"/>
            <a:ext cx="91440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</a:pPr>
            <a:r>
              <a:rPr b="1" lang="pt-BR" sz="1800">
                <a:latin typeface="Arial"/>
                <a:ea typeface="Arial"/>
                <a:cs typeface="Arial"/>
                <a:sym typeface="Arial"/>
              </a:rPr>
              <a:t>Protocolo de atuação da atenção primária à saúde em situações de chuvas intensas e eventos climáticos;</a:t>
            </a:r>
            <a:endParaRPr/>
          </a:p>
          <a:p>
            <a:pPr indent="-228600" lvl="0" marL="342900" rtl="0" algn="just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t/>
            </a:r>
            <a:endParaRPr b="1" sz="1800"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rtl="0" algn="just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</a:pPr>
            <a:r>
              <a:rPr b="1" lang="pt-BR" sz="1800">
                <a:latin typeface="Arial"/>
                <a:ea typeface="Arial"/>
                <a:cs typeface="Arial"/>
                <a:sym typeface="Arial"/>
              </a:rPr>
              <a:t>Protocolo sanitário para abrigos de emergência.</a:t>
            </a:r>
            <a:endParaRPr sz="1800">
              <a:latin typeface="Arial"/>
              <a:ea typeface="Arial"/>
              <a:cs typeface="Arial"/>
              <a:sym typeface="Arial"/>
            </a:endParaRPr>
          </a:p>
          <a:p>
            <a:pPr indent="-228600" lvl="0" marL="342900" rtl="0" algn="just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t/>
            </a:r>
            <a:endParaRPr sz="1800"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WhatsApp Image 2026-08-11 at 00.48.05 (1).jpeg" id="210" name="Google Shape;210;p1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23528" y="2420888"/>
            <a:ext cx="3672408" cy="3744416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WhatsApp Image 2026-08-11 at 00.48.05 (2).jpeg" id="211" name="Google Shape;211;p16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4355976" y="2420888"/>
            <a:ext cx="4536504" cy="295232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5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p17"/>
          <p:cNvSpPr txBox="1"/>
          <p:nvPr>
            <p:ph idx="1" type="subTitle"/>
          </p:nvPr>
        </p:nvSpPr>
        <p:spPr>
          <a:xfrm>
            <a:off x="179512" y="980728"/>
            <a:ext cx="8640960" cy="54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</a:pPr>
            <a:r>
              <a:t/>
            </a:r>
            <a:endParaRPr b="1"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ctr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rPr b="1" lang="pt-BR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Capacitação dos servidores e fortalecimento da rede de apoio responsabilidades</a:t>
            </a:r>
            <a:endParaRPr/>
          </a:p>
          <a:p>
            <a:pPr indent="0" lvl="0" marL="0" rtl="0" algn="just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</a:pPr>
            <a:r>
              <a:t/>
            </a:r>
            <a:endParaRPr b="1"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just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rPr b="1" lang="pt-BR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GATILHOS:</a:t>
            </a:r>
            <a:endParaRPr/>
          </a:p>
          <a:p>
            <a:pPr indent="0" lvl="0" marL="0" rtl="0" algn="just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</a:pPr>
            <a:r>
              <a:t/>
            </a:r>
            <a:endParaRPr b="1"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just">
              <a:lnSpc>
                <a:spcPct val="15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rPr b="1" lang="pt-BR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b="1" lang="pt-BR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- Decreto GMGC;</a:t>
            </a:r>
            <a:endParaRPr/>
          </a:p>
          <a:p>
            <a:pPr indent="0" lvl="0" marL="0" rtl="0" algn="just">
              <a:lnSpc>
                <a:spcPct val="15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</a:pPr>
            <a:r>
              <a:rPr b="1" lang="pt-BR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- SIMDEC MACAÉ;</a:t>
            </a:r>
            <a:endParaRPr/>
          </a:p>
          <a:p>
            <a:pPr indent="-101600" lvl="0" marL="0" rtl="0" algn="just">
              <a:lnSpc>
                <a:spcPct val="15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-"/>
            </a:pPr>
            <a:r>
              <a:rPr b="1" lang="pt-BR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12608/12;</a:t>
            </a:r>
            <a:endParaRPr/>
          </a:p>
          <a:p>
            <a:pPr indent="0" lvl="0" marL="0" rtl="0" algn="just">
              <a:lnSpc>
                <a:spcPct val="150000"/>
              </a:lnSpc>
              <a:spcBef>
                <a:spcPts val="320"/>
              </a:spcBef>
              <a:spcAft>
                <a:spcPts val="0"/>
              </a:spcAft>
              <a:buClr>
                <a:srgbClr val="FF0000"/>
              </a:buClr>
              <a:buSzPts val="1600"/>
              <a:buNone/>
            </a:pPr>
            <a:r>
              <a:rPr b="1" lang="pt-BR" sz="16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- CARTILHA DIRETRIZES PARA A ATUAÇÃO DA POLÍTICA DE ASSISTÊNCIA SOCIAL EM CONTEXTOS DE EMERGÊNCIA SOCIOASSISTENCIAL.</a:t>
            </a:r>
            <a:endParaRPr/>
          </a:p>
        </p:txBody>
      </p:sp>
      <p:sp>
        <p:nvSpPr>
          <p:cNvPr id="217" name="Google Shape;217;p17"/>
          <p:cNvSpPr txBox="1"/>
          <p:nvPr/>
        </p:nvSpPr>
        <p:spPr>
          <a:xfrm>
            <a:off x="0" y="44624"/>
            <a:ext cx="9144000" cy="100811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7500"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>
                <a:solidFill>
                  <a:srgbClr val="000000"/>
                </a:solidFill>
                <a:latin typeface="Arial Black"/>
                <a:ea typeface="Arial Black"/>
                <a:cs typeface="Arial Black"/>
                <a:sym typeface="Arial Black"/>
              </a:rPr>
              <a:t>SEDEC X DESENVOLVIMENTO SOCIAL (SUAS)</a:t>
            </a:r>
            <a:endParaRPr b="0" i="0" sz="1800" u="none" cap="none" strike="noStrike">
              <a:solidFill>
                <a:schemeClr val="dk1"/>
              </a:solidFill>
              <a:latin typeface="Arial Black"/>
              <a:ea typeface="Arial Black"/>
              <a:cs typeface="Arial Black"/>
              <a:sym typeface="Arial Black"/>
            </a:endParaRPr>
          </a:p>
        </p:txBody>
      </p:sp>
      <p:pic>
        <p:nvPicPr>
          <p:cNvPr descr="rodapé_fundo_transparente-removebg-preview.png" id="218" name="Google Shape;218;p1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5589240"/>
            <a:ext cx="9144000" cy="12687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2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p18"/>
          <p:cNvSpPr txBox="1"/>
          <p:nvPr>
            <p:ph type="title"/>
          </p:nvPr>
        </p:nvSpPr>
        <p:spPr>
          <a:xfrm>
            <a:off x="457200" y="12576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 Black"/>
              <a:buNone/>
            </a:pPr>
            <a:r>
              <a:rPr b="1" lang="pt-BR" sz="1800">
                <a:latin typeface="Arial Black"/>
                <a:ea typeface="Arial Black"/>
                <a:cs typeface="Arial Black"/>
                <a:sym typeface="Arial Black"/>
              </a:rPr>
              <a:t>SINPDEC X SUAS</a:t>
            </a:r>
            <a:endParaRPr b="1" sz="1800">
              <a:latin typeface="Arial Black"/>
              <a:ea typeface="Arial Black"/>
              <a:cs typeface="Arial Black"/>
              <a:sym typeface="Arial Black"/>
            </a:endParaRPr>
          </a:p>
        </p:txBody>
      </p:sp>
      <p:sp>
        <p:nvSpPr>
          <p:cNvPr id="224" name="Google Shape;224;p18"/>
          <p:cNvSpPr txBox="1"/>
          <p:nvPr>
            <p:ph idx="1" type="body"/>
          </p:nvPr>
        </p:nvSpPr>
        <p:spPr>
          <a:xfrm>
            <a:off x="0" y="1196752"/>
            <a:ext cx="8892480" cy="43924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pt-BR" sz="2400"/>
              <a:t>		As fases de atuação da área de Proteção e Defesa Civil se relacionam com as etapas de atuação do SUAS previstas nas </a:t>
            </a:r>
            <a:r>
              <a:rPr b="1" lang="pt-BR" sz="2400"/>
              <a:t>DIRETRIZES PARA A ATUAÇÃO DA POLÍTICA DE ASSISTÊNCIA SOCIAL EM CONTEXTOS DE EMERGÊNCIA SOCIOASSISTENCIAL (MC 2021), </a:t>
            </a:r>
            <a:r>
              <a:rPr lang="pt-BR" sz="2400"/>
              <a:t>sejam elas na Gestão do Risco ou na Gestão do Desastre com estratégias e articulação com os conceitos da Defesa Civil.</a:t>
            </a:r>
            <a:endParaRPr/>
          </a:p>
          <a:p>
            <a:pPr indent="-342900" lvl="0" marL="342900" rtl="0" algn="just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t/>
            </a:r>
            <a:endParaRPr sz="2400"/>
          </a:p>
          <a:p>
            <a:pPr indent="-342900" lvl="0" marL="342900" rtl="0" algn="just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pt-BR" sz="2400"/>
              <a:t>	</a:t>
            </a:r>
            <a:endParaRPr sz="2400"/>
          </a:p>
        </p:txBody>
      </p:sp>
      <p:pic>
        <p:nvPicPr>
          <p:cNvPr descr="rodapé_fundo_transparente-removebg-preview.png" id="225" name="Google Shape;225;p1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5498123"/>
            <a:ext cx="9144000" cy="13598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9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p19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t/>
            </a:r>
            <a:endParaRPr/>
          </a:p>
        </p:txBody>
      </p:sp>
      <p:sp>
        <p:nvSpPr>
          <p:cNvPr id="231" name="Google Shape;231;p19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139700" lvl="0" marL="3429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t/>
            </a:r>
            <a:endParaRPr/>
          </a:p>
        </p:txBody>
      </p:sp>
      <p:pic>
        <p:nvPicPr>
          <p:cNvPr id="232" name="Google Shape;232;p19"/>
          <p:cNvPicPr preferRelativeResize="0"/>
          <p:nvPr/>
        </p:nvPicPr>
        <p:blipFill rotWithShape="1">
          <a:blip r:embed="rId3">
            <a:alphaModFix/>
          </a:blip>
          <a:srcRect b="6250" l="30712" r="34975" t="17344"/>
          <a:stretch/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rodapé_fundo_transparente-removebg-preview.png" id="92" name="Google Shape;92;p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5589240"/>
            <a:ext cx="9144000" cy="1268760"/>
          </a:xfrm>
          <a:prstGeom prst="rect">
            <a:avLst/>
          </a:prstGeom>
          <a:noFill/>
          <a:ln>
            <a:noFill/>
          </a:ln>
        </p:spPr>
      </p:pic>
      <p:sp>
        <p:nvSpPr>
          <p:cNvPr id="93" name="Google Shape;93;p2"/>
          <p:cNvSpPr/>
          <p:nvPr/>
        </p:nvSpPr>
        <p:spPr>
          <a:xfrm>
            <a:off x="395536" y="408240"/>
            <a:ext cx="2105474" cy="454680"/>
          </a:xfrm>
          <a:prstGeom prst="rect">
            <a:avLst/>
          </a:prstGeom>
          <a:solidFill>
            <a:srgbClr val="FFFFFF"/>
          </a:solidFill>
          <a:ln cap="flat" cmpd="sng" w="254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000" lIns="90000" spcFirstLastPara="1" rIns="90000" wrap="square" tIns="450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 Black"/>
              <a:buNone/>
            </a:pPr>
            <a:r>
              <a:rPr lang="pt-BR" sz="2400" strike="noStrike">
                <a:solidFill>
                  <a:srgbClr val="000000"/>
                </a:solidFill>
                <a:latin typeface="Arial Black"/>
                <a:ea typeface="Arial Black"/>
                <a:cs typeface="Arial Black"/>
                <a:sym typeface="Arial Black"/>
              </a:rPr>
              <a:t>ROTEIRO</a:t>
            </a:r>
            <a:endParaRPr sz="2400" strike="noStrike">
              <a:solidFill>
                <a:schemeClr val="dk1"/>
              </a:solidFill>
              <a:latin typeface="Arial Black"/>
              <a:ea typeface="Arial Black"/>
              <a:cs typeface="Arial Black"/>
              <a:sym typeface="Arial Black"/>
            </a:endParaRPr>
          </a:p>
        </p:txBody>
      </p:sp>
      <p:sp>
        <p:nvSpPr>
          <p:cNvPr id="94" name="Google Shape;94;p2"/>
          <p:cNvSpPr/>
          <p:nvPr/>
        </p:nvSpPr>
        <p:spPr>
          <a:xfrm>
            <a:off x="323528" y="1196752"/>
            <a:ext cx="8496944" cy="405108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lang="pt-BR" sz="18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- INTRODUÇÃO</a:t>
            </a:r>
            <a:endParaRPr b="0" sz="1800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lang="pt-BR" sz="18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- GOVERNANÇA E ARTICULAÇÃO TRANSVERSAL EM PDC NO MUNICÍPIO DE MACAÉ/RJ.</a:t>
            </a:r>
            <a:endParaRPr/>
          </a:p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pt-BR"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	</a:t>
            </a:r>
            <a:endParaRPr/>
          </a:p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pt-BR"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	Exemplos: </a:t>
            </a:r>
            <a:endParaRPr/>
          </a:p>
          <a:p>
            <a:pPr indent="-114300" lvl="0" marL="804863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</a:pPr>
            <a:r>
              <a:rPr lang="pt-BR"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	 SEDEC x Secretaria de Saúde</a:t>
            </a:r>
            <a:endParaRPr/>
          </a:p>
          <a:p>
            <a:pPr indent="-114300" lvl="0" marL="804863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</a:pPr>
            <a:r>
              <a:rPr lang="pt-BR"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	SEDEC x Desenvolvimento Social</a:t>
            </a:r>
            <a:endParaRPr/>
          </a:p>
          <a:p>
            <a:pPr indent="-114300" lvl="0" marL="804863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</a:pPr>
            <a:r>
              <a:rPr lang="pt-BR"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	SEDEC x Universidades x Educação</a:t>
            </a:r>
            <a:endParaRPr/>
          </a:p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lang="pt-BR" sz="18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	</a:t>
            </a:r>
            <a:endParaRPr b="0" sz="1800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lang="pt-BR" sz="18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- RESULTADOS</a:t>
            </a:r>
            <a:endParaRPr b="0" sz="1800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lang="pt-BR" sz="18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- CONSIDERAÇÕES FINAIS</a:t>
            </a:r>
            <a:endParaRPr b="0" sz="1800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lang="pt-BR" sz="18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b="0" sz="1800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6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Google Shape;237;p20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139700" lvl="0" marL="3429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t/>
            </a:r>
            <a:endParaRPr/>
          </a:p>
        </p:txBody>
      </p:sp>
      <p:pic>
        <p:nvPicPr>
          <p:cNvPr id="238" name="Google Shape;238;p20"/>
          <p:cNvPicPr preferRelativeResize="0"/>
          <p:nvPr/>
        </p:nvPicPr>
        <p:blipFill rotWithShape="1">
          <a:blip r:embed="rId3">
            <a:alphaModFix/>
          </a:blip>
          <a:srcRect b="5704" l="21650" r="21650" t="4227"/>
          <a:stretch/>
        </p:blipFill>
        <p:spPr>
          <a:xfrm>
            <a:off x="0" y="764704"/>
            <a:ext cx="4788024" cy="5544616"/>
          </a:xfrm>
          <a:prstGeom prst="rect">
            <a:avLst/>
          </a:prstGeom>
          <a:noFill/>
          <a:ln>
            <a:noFill/>
          </a:ln>
        </p:spPr>
      </p:pic>
      <p:pic>
        <p:nvPicPr>
          <p:cNvPr id="239" name="Google Shape;239;p20"/>
          <p:cNvPicPr preferRelativeResize="0"/>
          <p:nvPr/>
        </p:nvPicPr>
        <p:blipFill rotWithShape="1">
          <a:blip r:embed="rId4">
            <a:alphaModFix/>
          </a:blip>
          <a:srcRect b="6250" l="32184" r="32379" t="10454"/>
          <a:stretch/>
        </p:blipFill>
        <p:spPr>
          <a:xfrm>
            <a:off x="4823520" y="764704"/>
            <a:ext cx="4320480" cy="5328592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rodapé_fundo_transparente-removebg-preview.png" id="240" name="Google Shape;240;p20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0" y="5498123"/>
            <a:ext cx="9144000" cy="1359877"/>
          </a:xfrm>
          <a:prstGeom prst="rect">
            <a:avLst/>
          </a:prstGeom>
          <a:noFill/>
          <a:ln>
            <a:noFill/>
          </a:ln>
        </p:spPr>
      </p:pic>
      <p:sp>
        <p:nvSpPr>
          <p:cNvPr id="241" name="Google Shape;241;p20"/>
          <p:cNvSpPr txBox="1"/>
          <p:nvPr>
            <p:ph type="title"/>
          </p:nvPr>
        </p:nvSpPr>
        <p:spPr>
          <a:xfrm>
            <a:off x="0" y="-139154"/>
            <a:ext cx="9143999" cy="8318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 Black"/>
              <a:buNone/>
            </a:pPr>
            <a:r>
              <a:rPr b="1" lang="pt-BR" sz="1800">
                <a:latin typeface="Arial Black"/>
                <a:ea typeface="Arial Black"/>
                <a:cs typeface="Arial Black"/>
                <a:sym typeface="Arial Black"/>
              </a:rPr>
              <a:t>AÇÕES INTEGRADAS</a:t>
            </a:r>
            <a:endParaRPr b="1" sz="1800">
              <a:solidFill>
                <a:schemeClr val="dk1"/>
              </a:solidFill>
              <a:latin typeface="Arial Black"/>
              <a:ea typeface="Arial Black"/>
              <a:cs typeface="Arial Black"/>
              <a:sym typeface="Arial Black"/>
            </a:endParaRPr>
          </a:p>
        </p:txBody>
      </p:sp>
      <p:sp>
        <p:nvSpPr>
          <p:cNvPr id="242" name="Google Shape;242;p20"/>
          <p:cNvSpPr txBox="1"/>
          <p:nvPr/>
        </p:nvSpPr>
        <p:spPr>
          <a:xfrm>
            <a:off x="251520" y="476672"/>
            <a:ext cx="8892480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Curso de Preparação para Emergências </a:t>
            </a:r>
            <a:endParaRPr b="1"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6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Google Shape;247;p21"/>
          <p:cNvSpPr/>
          <p:nvPr/>
        </p:nvSpPr>
        <p:spPr>
          <a:xfrm>
            <a:off x="0" y="323364"/>
            <a:ext cx="9144000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1800">
                <a:solidFill>
                  <a:schemeClr val="dk1"/>
                </a:solidFill>
                <a:latin typeface="Arial Black"/>
                <a:ea typeface="Arial Black"/>
                <a:cs typeface="Arial Black"/>
                <a:sym typeface="Arial Black"/>
              </a:rPr>
              <a:t>AÇÕES INTEGRADAS SEDEC X DESENV. SOCIAL (SUAS)</a:t>
            </a:r>
            <a:endParaRPr b="1" i="1" sz="1600">
              <a:solidFill>
                <a:schemeClr val="dk1"/>
              </a:solidFill>
              <a:latin typeface="Arial Black"/>
              <a:ea typeface="Arial Black"/>
              <a:cs typeface="Arial Black"/>
              <a:sym typeface="Arial Black"/>
            </a:endParaRPr>
          </a:p>
        </p:txBody>
      </p:sp>
      <p:pic>
        <p:nvPicPr>
          <p:cNvPr descr="rodapé_fundo_transparente-removebg-preview.png" id="248" name="Google Shape;248;p2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5661248"/>
            <a:ext cx="9144000" cy="1196752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WhatsApp Image 2026-08-10 at 22.46.43.jpeg" id="249" name="Google Shape;249;p2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51520" y="980728"/>
            <a:ext cx="4355945" cy="512264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1748451939.jpg" id="250" name="Google Shape;250;p2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4788024" y="980728"/>
            <a:ext cx="3960440" cy="2808312"/>
          </a:xfrm>
          <a:prstGeom prst="rect">
            <a:avLst/>
          </a:prstGeom>
          <a:noFill/>
          <a:ln>
            <a:noFill/>
          </a:ln>
        </p:spPr>
      </p:pic>
      <p:sp>
        <p:nvSpPr>
          <p:cNvPr id="251" name="Google Shape;251;p21"/>
          <p:cNvSpPr/>
          <p:nvPr/>
        </p:nvSpPr>
        <p:spPr>
          <a:xfrm>
            <a:off x="4788024" y="4111912"/>
            <a:ext cx="4032448" cy="147732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CAPACITAÇÕES: Reforçando a importância da atuação integrada e humanizada nos contextos de emergência socioassistencial.</a:t>
            </a:r>
            <a:endParaRPr/>
          </a:p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2" name="Google Shape;252;p21"/>
          <p:cNvSpPr txBox="1"/>
          <p:nvPr/>
        </p:nvSpPr>
        <p:spPr>
          <a:xfrm>
            <a:off x="1259632" y="6093296"/>
            <a:ext cx="2367956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Capacitação Servidores - SUAS</a:t>
            </a: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3" name="Google Shape;253;p21"/>
          <p:cNvSpPr txBox="1"/>
          <p:nvPr/>
        </p:nvSpPr>
        <p:spPr>
          <a:xfrm>
            <a:off x="6948264" y="3789040"/>
            <a:ext cx="1761123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IMAGENS: SEDEC MACAÉ</a:t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7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8" name="Google Shape;258;p22"/>
          <p:cNvPicPr preferRelativeResize="0"/>
          <p:nvPr/>
        </p:nvPicPr>
        <p:blipFill rotWithShape="1">
          <a:blip r:embed="rId3">
            <a:alphaModFix/>
          </a:blip>
          <a:srcRect b="14735" l="22144" r="25000" t="22266"/>
          <a:stretch/>
        </p:blipFill>
        <p:spPr>
          <a:xfrm>
            <a:off x="4030641" y="44624"/>
            <a:ext cx="4933847" cy="3168352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1720298863.jpg" id="259" name="Google Shape;259;p2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79512" y="2564904"/>
            <a:ext cx="3888432" cy="2808312"/>
          </a:xfrm>
          <a:prstGeom prst="rect">
            <a:avLst/>
          </a:prstGeom>
          <a:noFill/>
          <a:ln>
            <a:noFill/>
          </a:ln>
        </p:spPr>
      </p:pic>
      <p:sp>
        <p:nvSpPr>
          <p:cNvPr id="260" name="Google Shape;260;p22"/>
          <p:cNvSpPr/>
          <p:nvPr/>
        </p:nvSpPr>
        <p:spPr>
          <a:xfrm>
            <a:off x="251520" y="954594"/>
            <a:ext cx="3600400" cy="147732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Essa integração e capacitações facilitaram o entendimento sobre a cidade possuir um  Abrigo de Emergência Permanente </a:t>
            </a:r>
            <a:endParaRPr b="1"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1.jpg" id="261" name="Google Shape;261;p22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4572000" y="3284984"/>
            <a:ext cx="3960440" cy="2746757"/>
          </a:xfrm>
          <a:prstGeom prst="rect">
            <a:avLst/>
          </a:prstGeom>
          <a:noFill/>
          <a:ln>
            <a:noFill/>
          </a:ln>
          <a:effectLst>
            <a:outerShdw blurRad="292100" rotWithShape="0" algn="tl" dir="2700000" dist="139700">
              <a:srgbClr val="333333">
                <a:alpha val="65098"/>
              </a:srgbClr>
            </a:outerShdw>
          </a:effectLst>
        </p:spPr>
      </p:pic>
      <p:sp>
        <p:nvSpPr>
          <p:cNvPr id="262" name="Google Shape;262;p22"/>
          <p:cNvSpPr/>
          <p:nvPr/>
        </p:nvSpPr>
        <p:spPr>
          <a:xfrm>
            <a:off x="332239" y="395372"/>
            <a:ext cx="3591689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>
                <a:solidFill>
                  <a:schemeClr val="dk1"/>
                </a:solidFill>
                <a:latin typeface="Arial Black"/>
                <a:ea typeface="Arial Black"/>
                <a:cs typeface="Arial Black"/>
                <a:sym typeface="Arial Black"/>
              </a:rPr>
              <a:t>ABRIGOS DE EMERGÊNCIA</a:t>
            </a:r>
            <a:endParaRPr/>
          </a:p>
        </p:txBody>
      </p:sp>
      <p:sp>
        <p:nvSpPr>
          <p:cNvPr id="263" name="Google Shape;263;p22"/>
          <p:cNvSpPr txBox="1"/>
          <p:nvPr/>
        </p:nvSpPr>
        <p:spPr>
          <a:xfrm>
            <a:off x="1" y="5661248"/>
            <a:ext cx="4139952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Além de mapeados outros pontos com apoio do CRAS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4" name="Google Shape;264;p22"/>
          <p:cNvSpPr txBox="1"/>
          <p:nvPr/>
        </p:nvSpPr>
        <p:spPr>
          <a:xfrm>
            <a:off x="665465" y="5394702"/>
            <a:ext cx="2826415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Abrigo de emergência – Hotel de Deus</a:t>
            </a: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5" name="Google Shape;265;p22"/>
          <p:cNvSpPr txBox="1"/>
          <p:nvPr/>
        </p:nvSpPr>
        <p:spPr>
          <a:xfrm>
            <a:off x="6732240" y="3007985"/>
            <a:ext cx="2367956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Capacitação Servidores - SUAS</a:t>
            </a: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6" name="Google Shape;266;p22"/>
          <p:cNvSpPr txBox="1"/>
          <p:nvPr/>
        </p:nvSpPr>
        <p:spPr>
          <a:xfrm>
            <a:off x="4355976" y="6032321"/>
            <a:ext cx="2034531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Abastecimento dos abrigos</a:t>
            </a: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7" name="Google Shape;267;p22"/>
          <p:cNvSpPr txBox="1"/>
          <p:nvPr/>
        </p:nvSpPr>
        <p:spPr>
          <a:xfrm>
            <a:off x="6372200" y="6032321"/>
            <a:ext cx="1761123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IMAGENS: SEDEC MACAÉ</a:t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rodapé_fundo_transparente-removebg-preview.png" id="268" name="Google Shape;268;p22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0" y="5589240"/>
            <a:ext cx="9144000" cy="12687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2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Google Shape;273;p23"/>
          <p:cNvSpPr txBox="1"/>
          <p:nvPr>
            <p:ph type="title"/>
          </p:nvPr>
        </p:nvSpPr>
        <p:spPr>
          <a:xfrm>
            <a:off x="0" y="44624"/>
            <a:ext cx="9144000" cy="93610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 Black"/>
              <a:buNone/>
            </a:pPr>
            <a:r>
              <a:rPr b="1" lang="pt-BR" sz="2000">
                <a:latin typeface="Arial Black"/>
                <a:ea typeface="Arial Black"/>
                <a:cs typeface="Arial Black"/>
                <a:sym typeface="Arial Black"/>
              </a:rPr>
              <a:t>CADASTRO, IDENTIFICAÇÃO E ASSISTÊNCIA AOS AFETADOS</a:t>
            </a:r>
            <a:endParaRPr b="1" sz="2000">
              <a:latin typeface="Arial Black"/>
              <a:ea typeface="Arial Black"/>
              <a:cs typeface="Arial Black"/>
              <a:sym typeface="Arial Black"/>
            </a:endParaRPr>
          </a:p>
        </p:txBody>
      </p:sp>
      <p:pic>
        <p:nvPicPr>
          <p:cNvPr descr="1658343090.jpg" id="274" name="Google Shape;274;p2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11560" y="1268760"/>
            <a:ext cx="2592288" cy="2250918"/>
          </a:xfrm>
          <a:prstGeom prst="rect">
            <a:avLst/>
          </a:prstGeom>
          <a:noFill/>
          <a:ln>
            <a:noFill/>
          </a:ln>
          <a:effectLst>
            <a:outerShdw blurRad="190500" rotWithShape="0" algn="tl">
              <a:srgbClr val="000000">
                <a:alpha val="70196"/>
              </a:srgbClr>
            </a:outerShdw>
          </a:effectLst>
        </p:spPr>
      </p:pic>
      <p:sp>
        <p:nvSpPr>
          <p:cNvPr id="275" name="Google Shape;275;p23"/>
          <p:cNvSpPr txBox="1"/>
          <p:nvPr/>
        </p:nvSpPr>
        <p:spPr>
          <a:xfrm>
            <a:off x="6012160" y="1268760"/>
            <a:ext cx="3131840" cy="201622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b="1" i="0" lang="pt-BR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BENEFÍCIOS EVENTUAIS:</a:t>
            </a:r>
            <a:endParaRPr/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</a:pPr>
            <a:r>
              <a:t/>
            </a:r>
            <a:endParaRPr b="1" i="0" sz="2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lang="pt-BR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Aluguel Social;</a:t>
            </a:r>
            <a:endParaRPr/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lang="pt-BR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Aluguel de Emergência;</a:t>
            </a:r>
            <a:endParaRPr/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lang="pt-BR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Auxílio Emergência;</a:t>
            </a:r>
            <a:endParaRPr/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lang="pt-BR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Distribuição de donativos;</a:t>
            </a:r>
            <a:endParaRPr/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pt-BR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Melhoria</a:t>
            </a:r>
            <a:r>
              <a:rPr b="1" i="0" lang="pt-BR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Habitacionais.</a:t>
            </a:r>
            <a:endParaRPr b="1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20221208_090048.jpg" id="276" name="Google Shape;276;p2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11560" y="3717032"/>
            <a:ext cx="2520280" cy="1944216"/>
          </a:xfrm>
          <a:prstGeom prst="rect">
            <a:avLst/>
          </a:prstGeom>
          <a:noFill/>
          <a:ln>
            <a:noFill/>
          </a:ln>
          <a:effectLst>
            <a:outerShdw blurRad="190500" rotWithShape="0" algn="tl">
              <a:srgbClr val="000000">
                <a:alpha val="70196"/>
              </a:srgbClr>
            </a:outerShdw>
          </a:effectLst>
        </p:spPr>
      </p:pic>
      <p:pic>
        <p:nvPicPr>
          <p:cNvPr descr="20221209_095011.jpg" id="277" name="Google Shape;277;p23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3275856" y="3717032"/>
            <a:ext cx="2664296" cy="1944216"/>
          </a:xfrm>
          <a:prstGeom prst="rect">
            <a:avLst/>
          </a:prstGeom>
          <a:noFill/>
          <a:ln>
            <a:noFill/>
          </a:ln>
          <a:effectLst>
            <a:outerShdw blurRad="190500" rotWithShape="0" algn="tl">
              <a:srgbClr val="000000">
                <a:alpha val="70196"/>
              </a:srgbClr>
            </a:outerShdw>
          </a:effectLst>
        </p:spPr>
      </p:pic>
      <p:pic>
        <p:nvPicPr>
          <p:cNvPr descr="20221211_100524.jpg" id="278" name="Google Shape;278;p23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6084168" y="3717032"/>
            <a:ext cx="2808312" cy="1944216"/>
          </a:xfrm>
          <a:prstGeom prst="rect">
            <a:avLst/>
          </a:prstGeom>
          <a:noFill/>
          <a:ln>
            <a:noFill/>
          </a:ln>
          <a:effectLst>
            <a:outerShdw blurRad="190500" rotWithShape="0" algn="tl">
              <a:srgbClr val="000000">
                <a:alpha val="70196"/>
              </a:srgbClr>
            </a:outerShdw>
          </a:effectLst>
        </p:spPr>
      </p:pic>
      <p:sp>
        <p:nvSpPr>
          <p:cNvPr id="279" name="Google Shape;279;p23"/>
          <p:cNvSpPr txBox="1"/>
          <p:nvPr/>
        </p:nvSpPr>
        <p:spPr>
          <a:xfrm>
            <a:off x="539552" y="5733256"/>
            <a:ext cx="1761123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IMAGENS: SEDEC MACAÉ</a:t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1658299780.jpg" id="280" name="Google Shape;280;p23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3347864" y="1268760"/>
            <a:ext cx="2520280" cy="2232248"/>
          </a:xfrm>
          <a:prstGeom prst="rect">
            <a:avLst/>
          </a:prstGeom>
          <a:noFill/>
          <a:ln>
            <a:noFill/>
          </a:ln>
          <a:effectLst>
            <a:outerShdw blurRad="190500" rotWithShape="0" algn="tl">
              <a:srgbClr val="000000">
                <a:alpha val="70196"/>
              </a:srgbClr>
            </a:outerShdw>
          </a:effectLst>
        </p:spPr>
      </p:pic>
      <p:pic>
        <p:nvPicPr>
          <p:cNvPr descr="rodapé_fundo_transparente-removebg-preview.png" id="281" name="Google Shape;281;p23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0" y="5589240"/>
            <a:ext cx="9144000" cy="12687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5" name="Shape 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Google Shape;286;p24"/>
          <p:cNvSpPr txBox="1"/>
          <p:nvPr>
            <p:ph idx="1" type="subTitle"/>
          </p:nvPr>
        </p:nvSpPr>
        <p:spPr>
          <a:xfrm>
            <a:off x="179512" y="1268760"/>
            <a:ext cx="8640960" cy="496855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rPr b="1" lang="pt-BR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Ampliação da rede de monitoramento, fortalecimento do engajamento comunitário e preparação nas escolas.</a:t>
            </a:r>
            <a:endParaRPr/>
          </a:p>
          <a:p>
            <a:pPr indent="0" lvl="0" marL="0" rtl="0" algn="just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</a:pPr>
            <a:r>
              <a:t/>
            </a:r>
            <a:endParaRPr b="1"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just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</a:pPr>
            <a:r>
              <a:t/>
            </a:r>
            <a:endParaRPr b="1"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just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</a:pPr>
            <a:r>
              <a:t/>
            </a:r>
            <a:endParaRPr b="1"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just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</a:pPr>
            <a:r>
              <a:t/>
            </a:r>
            <a:endParaRPr b="1"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just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</a:pPr>
            <a:r>
              <a:t/>
            </a:r>
            <a:endParaRPr b="1"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just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rPr b="1" lang="pt-BR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GATILHOS:</a:t>
            </a:r>
            <a:endParaRPr/>
          </a:p>
          <a:p>
            <a:pPr indent="0" lvl="0" marL="0" rtl="0" algn="just">
              <a:lnSpc>
                <a:spcPct val="15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rPr b="1" lang="pt-BR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- Decreto GMGC;</a:t>
            </a:r>
            <a:endParaRPr/>
          </a:p>
          <a:p>
            <a:pPr indent="0" lvl="0" marL="0" rtl="0" algn="just">
              <a:lnSpc>
                <a:spcPct val="15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rPr b="1" lang="pt-BR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- SIMDEC Macaé;</a:t>
            </a:r>
            <a:endParaRPr/>
          </a:p>
          <a:p>
            <a:pPr indent="0" lvl="0" marL="0" rtl="0" algn="just">
              <a:lnSpc>
                <a:spcPct val="15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rPr b="1" lang="pt-BR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- 12608/12;</a:t>
            </a:r>
            <a:endParaRPr/>
          </a:p>
          <a:p>
            <a:pPr indent="0" lvl="0" marL="0" rtl="0" algn="just">
              <a:lnSpc>
                <a:spcPct val="150000"/>
              </a:lnSpc>
              <a:spcBef>
                <a:spcPts val="360"/>
              </a:spcBef>
              <a:spcAft>
                <a:spcPts val="0"/>
              </a:spcAft>
              <a:buClr>
                <a:srgbClr val="FF0000"/>
              </a:buClr>
              <a:buSzPts val="1800"/>
              <a:buNone/>
            </a:pPr>
            <a:r>
              <a:rPr b="1" lang="pt-BR" sz="18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- Planejamento estratégico SEDEC e plano de governo.</a:t>
            </a:r>
            <a:endParaRPr/>
          </a:p>
          <a:p>
            <a:pPr indent="0" lvl="0" marL="0" rtl="0" algn="just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</a:pPr>
            <a:r>
              <a:t/>
            </a:r>
            <a:endParaRPr b="1"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just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</a:pPr>
            <a:r>
              <a:t/>
            </a:r>
            <a:endParaRPr b="1"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7" name="Google Shape;287;p24"/>
          <p:cNvSpPr txBox="1"/>
          <p:nvPr/>
        </p:nvSpPr>
        <p:spPr>
          <a:xfrm>
            <a:off x="0" y="44624"/>
            <a:ext cx="9144000" cy="100811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7500"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>
                <a:solidFill>
                  <a:srgbClr val="000000"/>
                </a:solidFill>
                <a:latin typeface="Arial Black"/>
                <a:ea typeface="Arial Black"/>
                <a:cs typeface="Arial Black"/>
                <a:sym typeface="Arial Black"/>
              </a:rPr>
              <a:t>SEDEC X UNIVERSIDADES X SEC. DE EDUCAÇÃO</a:t>
            </a:r>
            <a:endParaRPr b="0" i="0" sz="1800" u="none" cap="none" strike="noStrike">
              <a:solidFill>
                <a:schemeClr val="dk1"/>
              </a:solidFill>
              <a:latin typeface="Arial Black"/>
              <a:ea typeface="Arial Black"/>
              <a:cs typeface="Arial Black"/>
              <a:sym typeface="Arial Black"/>
            </a:endParaRPr>
          </a:p>
        </p:txBody>
      </p:sp>
      <p:pic>
        <p:nvPicPr>
          <p:cNvPr descr="rodapé_fundo_transparente-removebg-preview.png" id="288" name="Google Shape;288;p2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5589240"/>
            <a:ext cx="9144000" cy="126876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DEFESA CIVIL NAS ESCOLAS (MACAÉ RESILIENTE) (1).png" id="289" name="Google Shape;289;p2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843808" y="2420888"/>
            <a:ext cx="2938424" cy="252028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WhatsApp Image 2025-08-26 at 18.09.35.jpeg" id="290" name="Google Shape;290;p2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012160" y="2204864"/>
            <a:ext cx="2736304" cy="2880320"/>
          </a:xfrm>
          <a:prstGeom prst="rect">
            <a:avLst/>
          </a:prstGeom>
          <a:noFill/>
          <a:ln>
            <a:noFill/>
          </a:ln>
          <a:effectLst>
            <a:outerShdw blurRad="292100" rotWithShape="0" algn="tl" dir="2700000" dist="139700">
              <a:srgbClr val="333333">
                <a:alpha val="65098"/>
              </a:srgbClr>
            </a:outerShdw>
          </a:effectLst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4" name="Shape 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" name="Google Shape;295;p25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t/>
            </a:r>
            <a:endParaRPr/>
          </a:p>
        </p:txBody>
      </p:sp>
      <p:pic>
        <p:nvPicPr>
          <p:cNvPr descr="Gemini_Generated_Image_j3qu8oj3qu8oj3qu.png" id="296" name="Google Shape;296;p25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0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Google Shape;301;p26"/>
          <p:cNvSpPr txBox="1"/>
          <p:nvPr/>
        </p:nvSpPr>
        <p:spPr>
          <a:xfrm>
            <a:off x="0" y="-27384"/>
            <a:ext cx="9144000" cy="86409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 Black"/>
              <a:buNone/>
            </a:pPr>
            <a:r>
              <a:rPr lang="pt-BR" sz="1800">
                <a:solidFill>
                  <a:schemeClr val="dk1"/>
                </a:solidFill>
                <a:latin typeface="Arial Black"/>
                <a:ea typeface="Arial Black"/>
                <a:cs typeface="Arial Black"/>
                <a:sym typeface="Arial Black"/>
              </a:rPr>
              <a:t>MIGRAÇÃO DO DEFESA CIVIL NAS ESCOLAS PARA...</a:t>
            </a:r>
            <a:endParaRPr b="0" i="0" sz="1800" u="none" cap="none" strike="noStrike">
              <a:solidFill>
                <a:schemeClr val="dk1"/>
              </a:solidFill>
              <a:latin typeface="Arial Black"/>
              <a:ea typeface="Arial Black"/>
              <a:cs typeface="Arial Black"/>
              <a:sym typeface="Arial Black"/>
            </a:endParaRPr>
          </a:p>
        </p:txBody>
      </p:sp>
      <p:pic>
        <p:nvPicPr>
          <p:cNvPr descr="rodapé_fundo_transparente-removebg-preview.png" id="302" name="Google Shape;302;p2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5589240"/>
            <a:ext cx="9144000" cy="126876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1731531568.jpg" id="303" name="Google Shape;303;p2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283969" y="836712"/>
            <a:ext cx="4608511" cy="3888432"/>
          </a:xfrm>
          <a:prstGeom prst="rect">
            <a:avLst/>
          </a:prstGeom>
          <a:noFill/>
          <a:ln>
            <a:noFill/>
          </a:ln>
          <a:effectLst>
            <a:outerShdw blurRad="292100" rotWithShape="0" algn="tl" dir="2700000" dist="139700">
              <a:srgbClr val="333333">
                <a:alpha val="65098"/>
              </a:srgbClr>
            </a:outerShdw>
          </a:effectLst>
        </p:spPr>
      </p:pic>
      <p:pic>
        <p:nvPicPr>
          <p:cNvPr descr="1731569267.jpg" id="304" name="Google Shape;304;p26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251520" y="856893"/>
            <a:ext cx="3888432" cy="3004155"/>
          </a:xfrm>
          <a:prstGeom prst="rect">
            <a:avLst/>
          </a:prstGeom>
          <a:noFill/>
          <a:ln>
            <a:noFill/>
          </a:ln>
          <a:effectLst>
            <a:outerShdw blurRad="292100" rotWithShape="0" algn="tl" dir="2700000" dist="139700">
              <a:srgbClr val="333333">
                <a:alpha val="65098"/>
              </a:srgbClr>
            </a:outerShdw>
          </a:effectLst>
        </p:spPr>
      </p:pic>
      <p:pic>
        <p:nvPicPr>
          <p:cNvPr descr="WhatsApp Image 2025-03-27 at 23.17.52.jpeg" id="305" name="Google Shape;305;p26"/>
          <p:cNvPicPr preferRelativeResize="0"/>
          <p:nvPr>
            <p:ph idx="1" type="body"/>
          </p:nvPr>
        </p:nvPicPr>
        <p:blipFill rotWithShape="1">
          <a:blip r:embed="rId6">
            <a:alphaModFix/>
          </a:blip>
          <a:srcRect b="0" l="0" r="0" t="15217"/>
          <a:stretch/>
        </p:blipFill>
        <p:spPr>
          <a:xfrm>
            <a:off x="251520" y="3933056"/>
            <a:ext cx="3600400" cy="2280253"/>
          </a:xfrm>
          <a:prstGeom prst="rect">
            <a:avLst/>
          </a:prstGeom>
          <a:noFill/>
          <a:ln>
            <a:noFill/>
          </a:ln>
          <a:effectLst>
            <a:outerShdw blurRad="292100" rotWithShape="0" algn="tl" dir="2700000" dist="139700">
              <a:srgbClr val="333333">
                <a:alpha val="65098"/>
              </a:srgbClr>
            </a:outerShdw>
          </a:effectLst>
        </p:spPr>
      </p:pic>
      <p:pic>
        <p:nvPicPr>
          <p:cNvPr descr="FB_IMG_1651094871397.jpg" id="306" name="Google Shape;306;p26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4067944" y="4077072"/>
            <a:ext cx="3132348" cy="2088232"/>
          </a:xfrm>
          <a:prstGeom prst="rect">
            <a:avLst/>
          </a:prstGeom>
          <a:noFill/>
          <a:ln>
            <a:noFill/>
          </a:ln>
          <a:effectLst>
            <a:outerShdw blurRad="292100" rotWithShape="0" algn="tl" dir="2700000" dist="139700">
              <a:srgbClr val="333333">
                <a:alpha val="65098"/>
              </a:srgbClr>
            </a:outerShdw>
          </a:effectLst>
        </p:spPr>
      </p:pic>
      <p:sp>
        <p:nvSpPr>
          <p:cNvPr id="307" name="Google Shape;307;p26"/>
          <p:cNvSpPr txBox="1"/>
          <p:nvPr/>
        </p:nvSpPr>
        <p:spPr>
          <a:xfrm>
            <a:off x="7382877" y="4797152"/>
            <a:ext cx="1761123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IMAGENS: SEDEC MACAÉ</a:t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1" name="Shape 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" name="Google Shape;312;p27"/>
          <p:cNvSpPr/>
          <p:nvPr/>
        </p:nvSpPr>
        <p:spPr>
          <a:xfrm>
            <a:off x="611560" y="1052736"/>
            <a:ext cx="8136904" cy="853224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OFICINAS E CURSOS PARA PROFESSORES E ALUNOS:</a:t>
            </a:r>
            <a:endParaRPr/>
          </a:p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 Black"/>
              <a:ea typeface="Arial Black"/>
              <a:cs typeface="Arial Black"/>
              <a:sym typeface="Arial Black"/>
            </a:endParaRPr>
          </a:p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Meteorologia – UENF;</a:t>
            </a:r>
            <a:endParaRPr/>
          </a:p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Robótica educacional – UFRJ;</a:t>
            </a:r>
            <a:endParaRPr/>
          </a:p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Proteção e Defesa Civil – SEDEC Macaé. </a:t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3" name="Google Shape;313;p27"/>
          <p:cNvSpPr/>
          <p:nvPr/>
        </p:nvSpPr>
        <p:spPr>
          <a:xfrm>
            <a:off x="995762" y="5919663"/>
            <a:ext cx="2029531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Aula de Meteorologia – UENF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Parceira do Projeto</a:t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WhatsApp Image 2025-05-27 at 19.29.03.jpeg" id="314" name="Google Shape;314;p2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167844" y="2492896"/>
            <a:ext cx="3048000" cy="3336032"/>
          </a:xfrm>
          <a:prstGeom prst="rect">
            <a:avLst/>
          </a:prstGeom>
          <a:noFill/>
          <a:ln>
            <a:noFill/>
          </a:ln>
          <a:effectLst>
            <a:outerShdw blurRad="292100" rotWithShape="0" algn="tl" dir="2700000" dist="139700">
              <a:srgbClr val="333333">
                <a:alpha val="65098"/>
              </a:srgbClr>
            </a:outerShdw>
          </a:effectLst>
        </p:spPr>
      </p:pic>
      <p:pic>
        <p:nvPicPr>
          <p:cNvPr descr="WhatsApp Image 2025-05-27 at 19.29.19.jpeg" id="315" name="Google Shape;315;p2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83568" y="2636912"/>
            <a:ext cx="2397982" cy="3312368"/>
          </a:xfrm>
          <a:prstGeom prst="rect">
            <a:avLst/>
          </a:prstGeom>
          <a:noFill/>
          <a:ln>
            <a:noFill/>
          </a:ln>
          <a:effectLst>
            <a:outerShdw blurRad="292100" rotWithShape="0" algn="tl" dir="2700000" dist="139700">
              <a:srgbClr val="333333">
                <a:alpha val="65098"/>
              </a:srgbClr>
            </a:outerShdw>
          </a:effectLst>
        </p:spPr>
      </p:pic>
      <p:pic>
        <p:nvPicPr>
          <p:cNvPr descr="WhatsApp Image 2025-05-27 at 19.31.11.jpeg" id="316" name="Google Shape;316;p27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254566" y="2348880"/>
            <a:ext cx="2349882" cy="3312368"/>
          </a:xfrm>
          <a:prstGeom prst="rect">
            <a:avLst/>
          </a:prstGeom>
          <a:noFill/>
          <a:ln>
            <a:noFill/>
          </a:ln>
          <a:effectLst>
            <a:outerShdw blurRad="292100" rotWithShape="0" algn="tl" dir="2700000" dist="139700">
              <a:srgbClr val="333333">
                <a:alpha val="65098"/>
              </a:srgbClr>
            </a:outerShdw>
          </a:effectLst>
        </p:spPr>
      </p:pic>
      <p:sp>
        <p:nvSpPr>
          <p:cNvPr id="317" name="Google Shape;317;p27"/>
          <p:cNvSpPr/>
          <p:nvPr/>
        </p:nvSpPr>
        <p:spPr>
          <a:xfrm>
            <a:off x="3491880" y="5877272"/>
            <a:ext cx="2283895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Proteção e Defesa Civil na Escolas</a:t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8" name="Google Shape;318;p27"/>
          <p:cNvSpPr/>
          <p:nvPr/>
        </p:nvSpPr>
        <p:spPr>
          <a:xfrm>
            <a:off x="6431170" y="5661248"/>
            <a:ext cx="2174634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Robótica educacional - Estações</a:t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9" name="Google Shape;319;p27"/>
          <p:cNvSpPr/>
          <p:nvPr/>
        </p:nvSpPr>
        <p:spPr>
          <a:xfrm>
            <a:off x="0" y="323364"/>
            <a:ext cx="9144000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1800">
                <a:solidFill>
                  <a:schemeClr val="dk1"/>
                </a:solidFill>
                <a:latin typeface="Arial Black"/>
                <a:ea typeface="Arial Black"/>
                <a:cs typeface="Arial Black"/>
                <a:sym typeface="Arial Black"/>
              </a:rPr>
              <a:t>AÇÕES INTEGRADAS COM AS ESCOLAS E UNIVERSIDADES.</a:t>
            </a:r>
            <a:endParaRPr b="1" i="1" sz="1600">
              <a:solidFill>
                <a:schemeClr val="dk1"/>
              </a:solidFill>
              <a:latin typeface="Arial Black"/>
              <a:ea typeface="Arial Black"/>
              <a:cs typeface="Arial Black"/>
              <a:sym typeface="Arial Black"/>
            </a:endParaRPr>
          </a:p>
        </p:txBody>
      </p:sp>
      <p:pic>
        <p:nvPicPr>
          <p:cNvPr descr="rodapé_fundo_transparente-removebg-preview.png" id="320" name="Google Shape;320;p27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0" y="5661248"/>
            <a:ext cx="9144000" cy="1196752"/>
          </a:xfrm>
          <a:prstGeom prst="rect">
            <a:avLst/>
          </a:prstGeom>
          <a:noFill/>
          <a:ln>
            <a:noFill/>
          </a:ln>
        </p:spPr>
      </p:pic>
      <p:sp>
        <p:nvSpPr>
          <p:cNvPr id="321" name="Google Shape;321;p27"/>
          <p:cNvSpPr txBox="1"/>
          <p:nvPr/>
        </p:nvSpPr>
        <p:spPr>
          <a:xfrm>
            <a:off x="6804248" y="2060848"/>
            <a:ext cx="1761123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IMAGENS: SEDEC MACAÉ</a:t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DEFESA CIVIL NAS ESCOLAS (MACAÉ RESILIENTE) (1).png" id="322" name="Google Shape;322;p27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7092280" y="692696"/>
            <a:ext cx="1511189" cy="129614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6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p28"/>
          <p:cNvSpPr txBox="1"/>
          <p:nvPr>
            <p:ph idx="1" type="subTitle"/>
          </p:nvPr>
        </p:nvSpPr>
        <p:spPr>
          <a:xfrm>
            <a:off x="179512" y="332656"/>
            <a:ext cx="8640960" cy="525658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</a:pPr>
            <a:r>
              <a:t/>
            </a:r>
            <a:endParaRPr b="1"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just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rPr b="1" lang="pt-BR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Mudança comportamental:</a:t>
            </a:r>
            <a:r>
              <a:rPr lang="pt-BR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Estímulo a atitudes voltadas à redução de riscos de desastres e acidentes;</a:t>
            </a:r>
            <a:endParaRPr/>
          </a:p>
          <a:p>
            <a:pPr indent="0" lvl="0" marL="0" rtl="0" algn="just">
              <a:spcBef>
                <a:spcPts val="160"/>
              </a:spcBef>
              <a:spcAft>
                <a:spcPts val="0"/>
              </a:spcAft>
              <a:buClr>
                <a:srgbClr val="888888"/>
              </a:buClr>
              <a:buSzPts val="800"/>
              <a:buNone/>
            </a:pPr>
            <a:r>
              <a:t/>
            </a:r>
            <a:endParaRPr b="1" sz="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just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rPr b="1" lang="pt-BR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Multiplicação familiar:</a:t>
            </a:r>
            <a:r>
              <a:rPr lang="pt-BR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Disseminação de conhecimentos nos lares para ampliar a resiliência comunitária;</a:t>
            </a:r>
            <a:endParaRPr/>
          </a:p>
          <a:p>
            <a:pPr indent="0" lvl="0" marL="0" rtl="0" algn="just">
              <a:spcBef>
                <a:spcPts val="160"/>
              </a:spcBef>
              <a:spcAft>
                <a:spcPts val="0"/>
              </a:spcAft>
              <a:buClr>
                <a:srgbClr val="888888"/>
              </a:buClr>
              <a:buSzPts val="800"/>
              <a:buNone/>
            </a:pPr>
            <a:r>
              <a:t/>
            </a:r>
            <a:endParaRPr b="1" sz="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just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rPr b="1" lang="pt-BR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Capacitação de servidores:</a:t>
            </a:r>
            <a:r>
              <a:rPr lang="pt-BR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Treinamento de equipes da Defesa Civil e outras secretarias de Macaé em automação, telemetria e operação de estações meteorológicas;</a:t>
            </a:r>
            <a:endParaRPr/>
          </a:p>
          <a:p>
            <a:pPr indent="0" lvl="0" marL="0" rtl="0" algn="just">
              <a:spcBef>
                <a:spcPts val="160"/>
              </a:spcBef>
              <a:spcAft>
                <a:spcPts val="0"/>
              </a:spcAft>
              <a:buClr>
                <a:srgbClr val="888888"/>
              </a:buClr>
              <a:buSzPts val="800"/>
              <a:buNone/>
            </a:pPr>
            <a:r>
              <a:t/>
            </a:r>
            <a:endParaRPr b="1" sz="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just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rPr b="1" lang="pt-BR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Subsídio a planos municipais:</a:t>
            </a:r>
            <a:r>
              <a:rPr lang="pt-BR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Produção de dados para embasar o Plano de Redução de Riscos, o Plano de Contingência e o Plano Diretor de Macaé.</a:t>
            </a:r>
            <a:endParaRPr/>
          </a:p>
          <a:p>
            <a:pPr indent="0" lvl="0" marL="0" rtl="0" algn="just">
              <a:spcBef>
                <a:spcPts val="160"/>
              </a:spcBef>
              <a:spcAft>
                <a:spcPts val="0"/>
              </a:spcAft>
              <a:buClr>
                <a:srgbClr val="888888"/>
              </a:buClr>
              <a:buSzPts val="800"/>
              <a:buNone/>
            </a:pPr>
            <a:r>
              <a:t/>
            </a:r>
            <a:endParaRPr b="1" sz="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just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rPr b="1" lang="pt-BR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Apoio a projetos:</a:t>
            </a:r>
            <a:r>
              <a:rPr lang="pt-BR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Desenvolvimento ou suporte a iniciativas de prevenção, mitigação e controle de desastres;</a:t>
            </a:r>
            <a:endParaRPr/>
          </a:p>
          <a:p>
            <a:pPr indent="0" lvl="0" marL="0" rtl="0" algn="just">
              <a:spcBef>
                <a:spcPts val="160"/>
              </a:spcBef>
              <a:spcAft>
                <a:spcPts val="0"/>
              </a:spcAft>
              <a:buClr>
                <a:srgbClr val="888888"/>
              </a:buClr>
              <a:buSzPts val="800"/>
              <a:buNone/>
            </a:pPr>
            <a:r>
              <a:t/>
            </a:r>
            <a:endParaRPr b="1" sz="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just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rPr b="1" lang="pt-BR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Compartilhamento de dados:</a:t>
            </a:r>
            <a:r>
              <a:rPr lang="pt-BR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Disponibilização de informações de estações e tecnologias para apoiar tomadas de decisão públicas (municipal e estadual);</a:t>
            </a:r>
            <a:endParaRPr/>
          </a:p>
          <a:p>
            <a:pPr indent="0" lvl="0" marL="0" rtl="0" algn="just">
              <a:spcBef>
                <a:spcPts val="160"/>
              </a:spcBef>
              <a:spcAft>
                <a:spcPts val="0"/>
              </a:spcAft>
              <a:buClr>
                <a:srgbClr val="888888"/>
              </a:buClr>
              <a:buSzPts val="800"/>
              <a:buNone/>
            </a:pPr>
            <a:r>
              <a:t/>
            </a:r>
            <a:endParaRPr b="1" sz="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just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rPr b="1" lang="pt-BR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Parcerias colaborativas:</a:t>
            </a:r>
            <a:r>
              <a:rPr lang="pt-BR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Criação de um ambiente propício para que pesquisadores, estudantes, professores e voluntários colaborem com a política de proteção à vida.</a:t>
            </a:r>
            <a:endParaRPr/>
          </a:p>
          <a:p>
            <a:pPr indent="0" lvl="0" marL="0" rtl="0" algn="just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just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1" marL="4763" rtl="0" algn="just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Arial"/>
              <a:buNone/>
            </a:pPr>
            <a:r>
              <a:t/>
            </a:r>
            <a:endParaRPr b="1"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1" marL="4763" rtl="0" algn="just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Arial"/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8" name="Google Shape;328;p28"/>
          <p:cNvSpPr txBox="1"/>
          <p:nvPr/>
        </p:nvSpPr>
        <p:spPr>
          <a:xfrm>
            <a:off x="0" y="-99392"/>
            <a:ext cx="9144000" cy="100811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7500"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 Black"/>
              <a:buNone/>
            </a:pPr>
            <a:r>
              <a:rPr lang="pt-BR" sz="1800">
                <a:solidFill>
                  <a:schemeClr val="dk1"/>
                </a:solidFill>
                <a:latin typeface="Arial Black"/>
                <a:ea typeface="Arial Black"/>
                <a:cs typeface="Arial Black"/>
                <a:sym typeface="Arial Black"/>
              </a:rPr>
              <a:t>RESULTADOS</a:t>
            </a:r>
            <a:endParaRPr b="0" i="0" sz="1800" u="none" cap="none" strike="noStrike">
              <a:solidFill>
                <a:schemeClr val="dk1"/>
              </a:solidFill>
              <a:latin typeface="Arial Black"/>
              <a:ea typeface="Arial Black"/>
              <a:cs typeface="Arial Black"/>
              <a:sym typeface="Arial Black"/>
            </a:endParaRPr>
          </a:p>
        </p:txBody>
      </p:sp>
      <p:pic>
        <p:nvPicPr>
          <p:cNvPr descr="rodapé_fundo_transparente-removebg-preview.png" id="329" name="Google Shape;329;p2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5949280"/>
            <a:ext cx="9144000" cy="90872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33" name="Shape 3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4" name="Google Shape;334;p29"/>
          <p:cNvSpPr txBox="1"/>
          <p:nvPr>
            <p:ph idx="1" type="body"/>
          </p:nvPr>
        </p:nvSpPr>
        <p:spPr>
          <a:xfrm>
            <a:off x="241176" y="775245"/>
            <a:ext cx="8291264" cy="510202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</a:pPr>
            <a:r>
              <a:rPr lang="pt-BR" sz="1200">
                <a:latin typeface="Arial"/>
                <a:ea typeface="Arial"/>
                <a:cs typeface="Arial"/>
                <a:sym typeface="Arial"/>
              </a:rPr>
              <a:t>EVENTOS DE PESQUISA SOBRE CLIMA, TECNOLOGIAS E REDUÇÃO DE RISCOS DE DESASTRES;</a:t>
            </a:r>
            <a:endParaRPr/>
          </a:p>
          <a:p>
            <a:pPr indent="-342900" lvl="0" marL="342900" rtl="0" algn="just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</a:pPr>
            <a:r>
              <a:rPr lang="pt-BR" sz="1200">
                <a:latin typeface="Arial"/>
                <a:ea typeface="Arial"/>
                <a:cs typeface="Arial"/>
                <a:sym typeface="Arial"/>
              </a:rPr>
              <a:t>OFICINAS DE EXPOSIÇÃO DAS ESTAÇÕES PARA ALUNOS DA REDE MUNICIPAL;</a:t>
            </a:r>
            <a:endParaRPr/>
          </a:p>
          <a:p>
            <a:pPr indent="-342900" lvl="0" marL="342900" rtl="0" algn="just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</a:pPr>
            <a:r>
              <a:rPr lang="pt-BR" sz="1200">
                <a:latin typeface="Arial"/>
                <a:ea typeface="Arial"/>
                <a:cs typeface="Arial"/>
                <a:sym typeface="Arial"/>
              </a:rPr>
              <a:t>CAPACITAÇÃO DE SERVIDORES DA DEFESA CIVIL EM METEOROLOGIA E EM ANÁLISE DE DADOS;</a:t>
            </a:r>
            <a:endParaRPr/>
          </a:p>
          <a:p>
            <a:pPr indent="-342900" lvl="0" marL="342900" rtl="0" algn="just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</a:pPr>
            <a:r>
              <a:rPr lang="pt-BR" sz="1200">
                <a:latin typeface="Arial"/>
                <a:ea typeface="Arial"/>
                <a:cs typeface="Arial"/>
                <a:sym typeface="Arial"/>
              </a:rPr>
              <a:t>FORAM 33 ESCOLAS QUE REPRESENTAM MAIS DE 15 MIL ALUNOS;</a:t>
            </a:r>
            <a:endParaRPr/>
          </a:p>
          <a:p>
            <a:pPr indent="-342900" lvl="0" marL="342900" rtl="0" algn="just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</a:pPr>
            <a:r>
              <a:rPr lang="pt-BR" sz="1200">
                <a:latin typeface="Arial"/>
                <a:ea typeface="Arial"/>
                <a:cs typeface="Arial"/>
                <a:sym typeface="Arial"/>
              </a:rPr>
              <a:t>ECONOMIA ESTIMADA EM 4 MILHÕES;</a:t>
            </a:r>
            <a:endParaRPr/>
          </a:p>
          <a:p>
            <a:pPr indent="-342900" lvl="0" marL="342900" rtl="0" algn="just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</a:pPr>
            <a:r>
              <a:rPr lang="pt-BR" sz="1200">
                <a:latin typeface="Arial"/>
                <a:ea typeface="Arial"/>
                <a:cs typeface="Arial"/>
                <a:sym typeface="Arial"/>
              </a:rPr>
              <a:t>DIVERSOS ARTIGOS PUBLICADOS E PRÊMIOS RECEBIDOS.</a:t>
            </a:r>
            <a:endParaRPr/>
          </a:p>
          <a:p>
            <a:pPr indent="-266700" lvl="0" marL="342900" rtl="0" algn="just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</a:pPr>
            <a:r>
              <a:t/>
            </a:r>
            <a:endParaRPr sz="12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5" name="Google Shape;335;p29"/>
          <p:cNvSpPr txBox="1"/>
          <p:nvPr/>
        </p:nvSpPr>
        <p:spPr>
          <a:xfrm>
            <a:off x="35496" y="0"/>
            <a:ext cx="9144000" cy="971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 Black"/>
              <a:buNone/>
            </a:pPr>
            <a:r>
              <a:rPr b="0" i="0" lang="pt-BR" sz="1800" u="none" cap="none" strike="noStrike">
                <a:solidFill>
                  <a:schemeClr val="dk1"/>
                </a:solidFill>
                <a:latin typeface="Arial Black"/>
                <a:ea typeface="Arial Black"/>
                <a:cs typeface="Arial Black"/>
                <a:sym typeface="Arial Black"/>
              </a:rPr>
              <a:t>RESULTADOS</a:t>
            </a:r>
            <a:endParaRPr/>
          </a:p>
        </p:txBody>
      </p:sp>
      <p:pic>
        <p:nvPicPr>
          <p:cNvPr descr="1678873034.jpg" id="336" name="Google Shape;336;p2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012160" y="2060848"/>
            <a:ext cx="2664296" cy="1484784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WhatsApp Image 2023-08-18 at 11.13.44.jpeg" id="337" name="Google Shape;337;p2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95536" y="3724491"/>
            <a:ext cx="2160240" cy="1045277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WhatsApp Image 2023-08-18 at 16.37.47.jpeg" id="338" name="Google Shape;338;p29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2987824" y="3689648"/>
            <a:ext cx="2664296" cy="108012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WhatsApp Image 2023-08-22 at 10.21.08 (1).jpeg" id="339" name="Google Shape;339;p29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395536" y="4913784"/>
            <a:ext cx="2160240" cy="1152128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WhatsApp Image 2023-09-04 at 18.12.04.jpeg" id="340" name="Google Shape;340;p29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6012160" y="4841776"/>
            <a:ext cx="2664296" cy="1210634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WhatsApp Image 2023-09-04 at 18.12.11.jpeg" id="341" name="Google Shape;341;p29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6012160" y="3689648"/>
            <a:ext cx="2664296" cy="1008112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WhatsApp Image 2023-09-04 at 18.20.07 (1).jpeg" id="342" name="Google Shape;342;p29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2987824" y="2321496"/>
            <a:ext cx="2664296" cy="1224136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WhatsApp Image 2023-09-04 at 18.20.08 (1).jpeg" id="343" name="Google Shape;343;p29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2987824" y="4913784"/>
            <a:ext cx="2664296" cy="1152128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WhatsApp Image 2023-09-04 at 18.44.13.jpeg" id="344" name="Google Shape;344;p29"/>
          <p:cNvPicPr preferRelativeResize="0"/>
          <p:nvPr/>
        </p:nvPicPr>
        <p:blipFill rotWithShape="1">
          <a:blip r:embed="rId11">
            <a:alphaModFix/>
          </a:blip>
          <a:srcRect b="0" l="0" r="0" t="0"/>
          <a:stretch/>
        </p:blipFill>
        <p:spPr>
          <a:xfrm>
            <a:off x="395536" y="2321496"/>
            <a:ext cx="2160240" cy="1277888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rodapé_fundo_transparente-removebg-preview.png" id="345" name="Google Shape;345;p29"/>
          <p:cNvPicPr preferRelativeResize="0"/>
          <p:nvPr/>
        </p:nvPicPr>
        <p:blipFill rotWithShape="1">
          <a:blip r:embed="rId12">
            <a:alphaModFix/>
          </a:blip>
          <a:srcRect b="0" l="0" r="0" t="0"/>
          <a:stretch/>
        </p:blipFill>
        <p:spPr>
          <a:xfrm>
            <a:off x="0" y="5589240"/>
            <a:ext cx="9144000" cy="12687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9" name="Google Shape;99;p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076057" y="3429000"/>
            <a:ext cx="3851845" cy="2160240"/>
          </a:xfrm>
          <a:prstGeom prst="rect">
            <a:avLst/>
          </a:prstGeom>
          <a:noFill/>
          <a:ln cap="flat" cmpd="sng" w="9525">
            <a:solidFill>
              <a:srgbClr val="E36C09"/>
            </a:solidFill>
            <a:prstDash val="solid"/>
            <a:miter lim="8000"/>
            <a:headEnd len="sm" w="sm" type="none"/>
            <a:tailEnd len="sm" w="sm" type="none"/>
          </a:ln>
        </p:spPr>
      </p:pic>
      <p:pic>
        <p:nvPicPr>
          <p:cNvPr descr="http://www.ecosentido.xpg.com.br/Novo_Macae_como_chegar.gif" id="100" name="Google Shape;100;p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058054" y="908720"/>
            <a:ext cx="3888432" cy="2376264"/>
          </a:xfrm>
          <a:prstGeom prst="rect">
            <a:avLst/>
          </a:prstGeom>
          <a:noFill/>
          <a:ln cap="flat" cmpd="sng" w="9525">
            <a:solidFill>
              <a:srgbClr val="E36C09"/>
            </a:solidFill>
            <a:prstDash val="solid"/>
            <a:miter lim="8000"/>
            <a:headEnd len="sm" w="sm" type="none"/>
            <a:tailEnd len="sm" w="sm" type="none"/>
          </a:ln>
        </p:spPr>
      </p:pic>
      <p:pic>
        <p:nvPicPr>
          <p:cNvPr id="101" name="Google Shape;101;p3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79512" y="1268760"/>
            <a:ext cx="4824536" cy="4320480"/>
          </a:xfrm>
          <a:prstGeom prst="rect">
            <a:avLst/>
          </a:prstGeom>
          <a:noFill/>
          <a:ln cap="flat" cmpd="sng" w="9525">
            <a:solidFill>
              <a:srgbClr val="E36C09"/>
            </a:solidFill>
            <a:prstDash val="solid"/>
            <a:miter lim="8000"/>
            <a:headEnd len="sm" w="sm" type="none"/>
            <a:tailEnd len="sm" w="sm" type="none"/>
          </a:ln>
        </p:spPr>
      </p:pic>
      <p:sp>
        <p:nvSpPr>
          <p:cNvPr id="102" name="Google Shape;102;p3"/>
          <p:cNvSpPr/>
          <p:nvPr/>
        </p:nvSpPr>
        <p:spPr>
          <a:xfrm>
            <a:off x="5076056" y="5589240"/>
            <a:ext cx="3852428" cy="55399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OCUPAÇÃO DESORDENADA ÀS MARGENS DO CANAL VIRGEM SANTA, QUE DRENA SUAS ÁGUAS PARA O RIO MACAÉ.</a:t>
            </a:r>
            <a:endParaRPr sz="1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" name="Google Shape;103;p3"/>
          <p:cNvSpPr/>
          <p:nvPr/>
        </p:nvSpPr>
        <p:spPr>
          <a:xfrm>
            <a:off x="251520" y="5589240"/>
            <a:ext cx="4572000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Fonte: Secretaria Municipal de Ambiente de Macaé.</a:t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4" name="Google Shape;104;p3"/>
          <p:cNvSpPr/>
          <p:nvPr/>
        </p:nvSpPr>
        <p:spPr>
          <a:xfrm>
            <a:off x="251520" y="118373"/>
            <a:ext cx="8640960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1800">
                <a:solidFill>
                  <a:schemeClr val="dk1"/>
                </a:solidFill>
                <a:latin typeface="Arial Black"/>
                <a:ea typeface="Arial Black"/>
                <a:cs typeface="Arial Black"/>
                <a:sym typeface="Arial Black"/>
              </a:rPr>
              <a:t>MACAÉ - REGIÃO NORTE FLUMINENSE - RJ 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 Black"/>
              <a:buNone/>
            </a:pPr>
            <a:r>
              <a:rPr b="1" lang="pt-BR" sz="1800">
                <a:solidFill>
                  <a:schemeClr val="dk1"/>
                </a:solidFill>
                <a:latin typeface="Arial Black"/>
                <a:ea typeface="Arial Black"/>
                <a:cs typeface="Arial Black"/>
                <a:sym typeface="Arial Black"/>
              </a:rPr>
              <a:t>264.138 mil habitantes (IBGE 2022)</a:t>
            </a:r>
            <a:endParaRPr/>
          </a:p>
        </p:txBody>
      </p:sp>
      <p:pic>
        <p:nvPicPr>
          <p:cNvPr descr="rodapé_fundo_transparente-removebg-preview.png" id="105" name="Google Shape;105;p3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0" y="5733256"/>
            <a:ext cx="9144000" cy="112474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49" name="Shape 3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" name="Google Shape;350;p30"/>
          <p:cNvSpPr txBox="1"/>
          <p:nvPr>
            <p:ph idx="1" type="body"/>
          </p:nvPr>
        </p:nvSpPr>
        <p:spPr>
          <a:xfrm>
            <a:off x="241176" y="847253"/>
            <a:ext cx="8291264" cy="510202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179388" lvl="0" marL="179388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</a:pPr>
            <a:r>
              <a:rPr lang="pt-BR" sz="1800">
                <a:latin typeface="Arial"/>
                <a:ea typeface="Arial"/>
                <a:cs typeface="Arial"/>
                <a:sym typeface="Arial"/>
              </a:rPr>
              <a:t>MONITORAMENTO DO MUNICÍPIO - CMO; </a:t>
            </a:r>
            <a:endParaRPr/>
          </a:p>
          <a:p>
            <a:pPr indent="-179388" lvl="0" marL="179388" rtl="0" algn="just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</a:pPr>
            <a:r>
              <a:rPr lang="pt-BR" sz="1800">
                <a:latin typeface="Arial"/>
                <a:ea typeface="Arial"/>
                <a:cs typeface="Arial"/>
                <a:sym typeface="Arial"/>
              </a:rPr>
              <a:t>ANÁLISE DE DADOS COLETADOS;</a:t>
            </a:r>
            <a:endParaRPr/>
          </a:p>
          <a:p>
            <a:pPr indent="-179388" lvl="0" marL="179388" rtl="0" algn="just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</a:pPr>
            <a:r>
              <a:rPr lang="pt-BR" sz="1800">
                <a:latin typeface="Arial"/>
                <a:ea typeface="Arial"/>
                <a:cs typeface="Arial"/>
                <a:sym typeface="Arial"/>
              </a:rPr>
              <a:t>CRIAÇÃO DA SÉRIE HISTÓRICA;</a:t>
            </a:r>
            <a:endParaRPr/>
          </a:p>
          <a:p>
            <a:pPr indent="-179388" lvl="0" marL="179388" rtl="0" algn="just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</a:pPr>
            <a:r>
              <a:rPr lang="pt-BR" sz="1800">
                <a:latin typeface="Arial"/>
                <a:ea typeface="Arial"/>
                <a:cs typeface="Arial"/>
                <a:sym typeface="Arial"/>
              </a:rPr>
              <a:t>LEVANTAMENTO ESTATÍSTICOS;</a:t>
            </a:r>
            <a:endParaRPr/>
          </a:p>
          <a:p>
            <a:pPr indent="-179388" lvl="0" marL="179388" rtl="0" algn="just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</a:pPr>
            <a:r>
              <a:rPr lang="pt-BR" sz="1800">
                <a:latin typeface="Arial"/>
                <a:ea typeface="Arial"/>
                <a:cs typeface="Arial"/>
                <a:sym typeface="Arial"/>
              </a:rPr>
              <a:t>EMISSÃO DE ALERTAS  ETC.</a:t>
            </a:r>
            <a:endParaRPr/>
          </a:p>
        </p:txBody>
      </p:sp>
      <p:sp>
        <p:nvSpPr>
          <p:cNvPr id="351" name="Google Shape;351;p30"/>
          <p:cNvSpPr txBox="1"/>
          <p:nvPr/>
        </p:nvSpPr>
        <p:spPr>
          <a:xfrm>
            <a:off x="35496" y="0"/>
            <a:ext cx="9144000" cy="971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>
                <a:solidFill>
                  <a:schemeClr val="dk1"/>
                </a:solidFill>
                <a:latin typeface="Arial Black"/>
                <a:ea typeface="Arial Black"/>
                <a:cs typeface="Arial Black"/>
                <a:sym typeface="Arial Black"/>
              </a:rPr>
              <a:t>RESULTADOS</a:t>
            </a:r>
            <a:endParaRPr/>
          </a:p>
        </p:txBody>
      </p:sp>
      <p:pic>
        <p:nvPicPr>
          <p:cNvPr id="352" name="Google Shape;352;p30"/>
          <p:cNvPicPr preferRelativeResize="0"/>
          <p:nvPr/>
        </p:nvPicPr>
        <p:blipFill rotWithShape="1">
          <a:blip r:embed="rId3">
            <a:alphaModFix/>
          </a:blip>
          <a:srcRect b="0" l="15254" r="15254" t="0"/>
          <a:stretch/>
        </p:blipFill>
        <p:spPr>
          <a:xfrm>
            <a:off x="4932040" y="2535514"/>
            <a:ext cx="3600400" cy="3413766"/>
          </a:xfrm>
          <a:prstGeom prst="rect">
            <a:avLst/>
          </a:prstGeom>
          <a:noFill/>
          <a:ln cap="flat" cmpd="sng" w="28575">
            <a:solidFill>
              <a:srgbClr val="E36C09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descr="rodapé_fundo_transparente-removebg-preview.png" id="353" name="Google Shape;353;p3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0" y="5589240"/>
            <a:ext cx="9144000" cy="126876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WhatsApp Image 2026-08-11 at 08.47.00.jpeg" id="354" name="Google Shape;354;p30"/>
          <p:cNvPicPr preferRelativeResize="0"/>
          <p:nvPr/>
        </p:nvPicPr>
        <p:blipFill rotWithShape="1">
          <a:blip r:embed="rId5">
            <a:alphaModFix/>
          </a:blip>
          <a:srcRect b="0" l="0" r="0" t="19886"/>
          <a:stretch/>
        </p:blipFill>
        <p:spPr>
          <a:xfrm>
            <a:off x="827584" y="2708920"/>
            <a:ext cx="3240360" cy="3024335"/>
          </a:xfrm>
          <a:prstGeom prst="rect">
            <a:avLst/>
          </a:prstGeom>
          <a:noFill/>
          <a:ln>
            <a:noFill/>
          </a:ln>
          <a:effectLst>
            <a:outerShdw blurRad="292100" rotWithShape="0" algn="tl" dir="2700000" dist="139700">
              <a:srgbClr val="333333">
                <a:alpha val="65098"/>
              </a:srgbClr>
            </a:outerShdw>
          </a:effectLst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0"/>
                                        <p:tgtEl>
                                          <p:spTgt spid="3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58" name="Shape 3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9" name="Google Shape;359;p31"/>
          <p:cNvSpPr txBox="1"/>
          <p:nvPr>
            <p:ph type="title"/>
          </p:nvPr>
        </p:nvSpPr>
        <p:spPr>
          <a:xfrm>
            <a:off x="0" y="-27384"/>
            <a:ext cx="9144000" cy="100811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 Black"/>
              <a:buNone/>
            </a:pPr>
            <a:r>
              <a:rPr lang="pt-BR" sz="1800">
                <a:latin typeface="Arial Black"/>
                <a:ea typeface="Arial Black"/>
                <a:cs typeface="Arial Black"/>
                <a:sym typeface="Arial Black"/>
              </a:rPr>
              <a:t>SOFTWARE DE GESTÃO</a:t>
            </a:r>
            <a:endParaRPr sz="1800">
              <a:latin typeface="Arial Black"/>
              <a:ea typeface="Arial Black"/>
              <a:cs typeface="Arial Black"/>
              <a:sym typeface="Arial Black"/>
            </a:endParaRPr>
          </a:p>
        </p:txBody>
      </p:sp>
      <p:pic>
        <p:nvPicPr>
          <p:cNvPr descr="Sistema Telemetria 1.png" id="360" name="Google Shape;360;p3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83568" y="764704"/>
            <a:ext cx="3600400" cy="1872208"/>
          </a:xfrm>
          <a:prstGeom prst="rect">
            <a:avLst/>
          </a:prstGeom>
          <a:noFill/>
          <a:ln cap="flat" cmpd="sng" w="38100">
            <a:solidFill>
              <a:schemeClr val="accent6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descr="rodapé_fundo_transparente-removebg-preview.png" id="361" name="Google Shape;361;p3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0" y="5589240"/>
            <a:ext cx="9144000" cy="1268760"/>
          </a:xfrm>
          <a:prstGeom prst="rect">
            <a:avLst/>
          </a:prstGeom>
          <a:noFill/>
          <a:ln>
            <a:noFill/>
          </a:ln>
        </p:spPr>
      </p:pic>
      <p:pic>
        <p:nvPicPr>
          <p:cNvPr id="362" name="Google Shape;362;p31"/>
          <p:cNvPicPr preferRelativeResize="0"/>
          <p:nvPr/>
        </p:nvPicPr>
        <p:blipFill rotWithShape="1">
          <a:blip r:embed="rId5">
            <a:alphaModFix/>
          </a:blip>
          <a:srcRect b="7180" l="0" r="1274" t="16040"/>
          <a:stretch/>
        </p:blipFill>
        <p:spPr>
          <a:xfrm>
            <a:off x="4572000" y="764704"/>
            <a:ext cx="4248472" cy="2046340"/>
          </a:xfrm>
          <a:prstGeom prst="rect">
            <a:avLst/>
          </a:prstGeom>
          <a:noFill/>
          <a:ln>
            <a:noFill/>
          </a:ln>
        </p:spPr>
      </p:pic>
      <p:pic>
        <p:nvPicPr>
          <p:cNvPr id="363" name="Google Shape;363;p31"/>
          <p:cNvPicPr preferRelativeResize="0"/>
          <p:nvPr/>
        </p:nvPicPr>
        <p:blipFill rotWithShape="1">
          <a:blip r:embed="rId6">
            <a:alphaModFix/>
          </a:blip>
          <a:srcRect b="8657" l="388" r="11019" t="17516"/>
          <a:stretch/>
        </p:blipFill>
        <p:spPr>
          <a:xfrm>
            <a:off x="395536" y="2636912"/>
            <a:ext cx="4050450" cy="2520280"/>
          </a:xfrm>
          <a:prstGeom prst="rect">
            <a:avLst/>
          </a:prstGeom>
          <a:noFill/>
          <a:ln>
            <a:noFill/>
          </a:ln>
        </p:spPr>
      </p:pic>
      <p:pic>
        <p:nvPicPr>
          <p:cNvPr id="364" name="Google Shape;364;p31"/>
          <p:cNvPicPr preferRelativeResize="0"/>
          <p:nvPr/>
        </p:nvPicPr>
        <p:blipFill rotWithShape="1">
          <a:blip r:embed="rId7">
            <a:alphaModFix/>
          </a:blip>
          <a:srcRect b="6978" l="0" r="7864" t="16242"/>
          <a:stretch/>
        </p:blipFill>
        <p:spPr>
          <a:xfrm>
            <a:off x="4644008" y="2852936"/>
            <a:ext cx="4104456" cy="1836204"/>
          </a:xfrm>
          <a:prstGeom prst="rect">
            <a:avLst/>
          </a:prstGeom>
          <a:noFill/>
          <a:ln>
            <a:noFill/>
          </a:ln>
        </p:spPr>
      </p:pic>
      <p:pic>
        <p:nvPicPr>
          <p:cNvPr id="365" name="Google Shape;365;p31"/>
          <p:cNvPicPr preferRelativeResize="0"/>
          <p:nvPr/>
        </p:nvPicPr>
        <p:blipFill rotWithShape="1">
          <a:blip r:embed="rId8">
            <a:alphaModFix/>
          </a:blip>
          <a:srcRect b="27852" l="0" r="8362" t="16040"/>
          <a:stretch/>
        </p:blipFill>
        <p:spPr>
          <a:xfrm>
            <a:off x="4644008" y="4653136"/>
            <a:ext cx="4196328" cy="1096933"/>
          </a:xfrm>
          <a:prstGeom prst="rect">
            <a:avLst/>
          </a:prstGeom>
          <a:noFill/>
          <a:ln>
            <a:noFill/>
          </a:ln>
        </p:spPr>
      </p:pic>
      <p:sp>
        <p:nvSpPr>
          <p:cNvPr id="366" name="Google Shape;366;p31"/>
          <p:cNvSpPr txBox="1"/>
          <p:nvPr/>
        </p:nvSpPr>
        <p:spPr>
          <a:xfrm>
            <a:off x="467544" y="5157192"/>
            <a:ext cx="3012043" cy="11695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- TELA DE LOGIN;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- DASHBOARD – PAINEL DE CONTROLE;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- GRÁFICOS E ESTATÍSTICAS;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- MAPA DE MONITORAMENTO;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- REPORTAR OCORRÊNCIAS.</a:t>
            </a:r>
            <a:endParaRPr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70" name="Shape 3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1" name="Google Shape;371;p32"/>
          <p:cNvSpPr/>
          <p:nvPr/>
        </p:nvSpPr>
        <p:spPr>
          <a:xfrm>
            <a:off x="539552" y="314653"/>
            <a:ext cx="5256584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1800">
                <a:solidFill>
                  <a:schemeClr val="dk1"/>
                </a:solidFill>
                <a:latin typeface="Arial Black"/>
                <a:ea typeface="Arial Black"/>
                <a:cs typeface="Arial Black"/>
                <a:sym typeface="Arial Black"/>
              </a:rPr>
              <a:t>APP WEB PARA POPULAÇÃO GERAL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72" name="Google Shape;372;p32"/>
          <p:cNvPicPr preferRelativeResize="0"/>
          <p:nvPr/>
        </p:nvPicPr>
        <p:blipFill rotWithShape="1">
          <a:blip r:embed="rId3">
            <a:alphaModFix/>
          </a:blip>
          <a:srcRect b="5704" l="27852" r="26966" t="16040"/>
          <a:stretch/>
        </p:blipFill>
        <p:spPr>
          <a:xfrm>
            <a:off x="683568" y="1052736"/>
            <a:ext cx="2448272" cy="3767940"/>
          </a:xfrm>
          <a:prstGeom prst="roundRect">
            <a:avLst>
              <a:gd fmla="val 4167" name="adj"/>
            </a:avLst>
          </a:prstGeom>
          <a:solidFill>
            <a:srgbClr val="FFFFFF"/>
          </a:solidFill>
          <a:ln cap="sq" cmpd="sng" w="76200">
            <a:solidFill>
              <a:srgbClr val="292929"/>
            </a:solidFill>
            <a:prstDash val="solid"/>
            <a:miter lim="8000"/>
            <a:headEnd len="sm" w="sm" type="none"/>
            <a:tailEnd len="sm" w="sm" type="none"/>
          </a:ln>
          <a:effectLst>
            <a:reflection blurRad="0" dir="5400000" dist="5000" endA="0" endPos="28000" kx="0" rotWithShape="0" algn="bl" stA="28000" stPos="0" sy="-100000" ky="0"/>
          </a:effectLst>
        </p:spPr>
      </p:pic>
      <p:pic>
        <p:nvPicPr>
          <p:cNvPr id="373" name="Google Shape;373;p32"/>
          <p:cNvPicPr preferRelativeResize="0"/>
          <p:nvPr/>
        </p:nvPicPr>
        <p:blipFill rotWithShape="1">
          <a:blip r:embed="rId4">
            <a:alphaModFix/>
          </a:blip>
          <a:srcRect b="0" l="0" r="0" t="10904"/>
          <a:stretch/>
        </p:blipFill>
        <p:spPr>
          <a:xfrm>
            <a:off x="6228184" y="594072"/>
            <a:ext cx="2438400" cy="4707136"/>
          </a:xfrm>
          <a:prstGeom prst="roundRect">
            <a:avLst>
              <a:gd fmla="val 4167" name="adj"/>
            </a:avLst>
          </a:prstGeom>
          <a:solidFill>
            <a:srgbClr val="FFFFFF"/>
          </a:solidFill>
          <a:ln cap="sq" cmpd="sng" w="76200">
            <a:solidFill>
              <a:srgbClr val="292929"/>
            </a:solidFill>
            <a:prstDash val="solid"/>
            <a:miter lim="8000"/>
            <a:headEnd len="sm" w="sm" type="none"/>
            <a:tailEnd len="sm" w="sm" type="none"/>
          </a:ln>
          <a:effectLst>
            <a:reflection blurRad="0" dir="5400000" dist="5000" endA="0" endPos="28000" kx="0" rotWithShape="0" algn="bl" stA="28000" stPos="0" sy="-100000" ky="0"/>
          </a:effectLst>
        </p:spPr>
      </p:pic>
      <p:pic>
        <p:nvPicPr>
          <p:cNvPr id="374" name="Google Shape;374;p32"/>
          <p:cNvPicPr preferRelativeResize="0"/>
          <p:nvPr/>
        </p:nvPicPr>
        <p:blipFill rotWithShape="1">
          <a:blip r:embed="rId5">
            <a:alphaModFix/>
          </a:blip>
          <a:srcRect b="20469" l="58859" r="26993" t="44094"/>
          <a:stretch/>
        </p:blipFill>
        <p:spPr>
          <a:xfrm>
            <a:off x="3563888" y="1052736"/>
            <a:ext cx="2232248" cy="3888432"/>
          </a:xfrm>
          <a:prstGeom prst="roundRect">
            <a:avLst>
              <a:gd fmla="val 4167" name="adj"/>
            </a:avLst>
          </a:prstGeom>
          <a:solidFill>
            <a:srgbClr val="FFFFFF"/>
          </a:solidFill>
          <a:ln cap="sq" cmpd="sng" w="76200">
            <a:solidFill>
              <a:srgbClr val="292929"/>
            </a:solidFill>
            <a:prstDash val="solid"/>
            <a:miter lim="8000"/>
            <a:headEnd len="sm" w="sm" type="none"/>
            <a:tailEnd len="sm" w="sm" type="none"/>
          </a:ln>
          <a:effectLst>
            <a:reflection blurRad="0" dir="5400000" dist="5000" endA="0" endPos="28000" kx="0" rotWithShape="0" algn="bl" stA="28000" stPos="0" sy="-100000" ky="0"/>
          </a:effectLst>
        </p:spPr>
      </p:pic>
      <p:sp>
        <p:nvSpPr>
          <p:cNvPr id="375" name="Google Shape;375;p32"/>
          <p:cNvSpPr/>
          <p:nvPr/>
        </p:nvSpPr>
        <p:spPr>
          <a:xfrm>
            <a:off x="1619672" y="5517232"/>
            <a:ext cx="5928418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800">
                <a:solidFill>
                  <a:schemeClr val="dk1"/>
                </a:solidFill>
                <a:latin typeface="Arial Black"/>
                <a:ea typeface="Arial Black"/>
                <a:cs typeface="Arial Black"/>
                <a:sym typeface="Arial Black"/>
              </a:rPr>
              <a:t>https://alerta.macae.rj.gov.br/</a:t>
            </a:r>
            <a:endParaRPr sz="2800">
              <a:solidFill>
                <a:schemeClr val="dk1"/>
              </a:solidFill>
              <a:latin typeface="Arial Black"/>
              <a:ea typeface="Arial Black"/>
              <a:cs typeface="Arial Black"/>
              <a:sym typeface="Arial Black"/>
            </a:endParaRPr>
          </a:p>
        </p:txBody>
      </p:sp>
      <p:pic>
        <p:nvPicPr>
          <p:cNvPr descr="rodapé_fundo_transparente-removebg-preview.png" id="376" name="Google Shape;376;p32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0" y="5589240"/>
            <a:ext cx="9144000" cy="126876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WhatsApp Image 2026-08-11 at 01.28.07.jpeg" id="377" name="Google Shape;377;p32"/>
          <p:cNvPicPr preferRelativeResize="0"/>
          <p:nvPr/>
        </p:nvPicPr>
        <p:blipFill rotWithShape="1">
          <a:blip r:embed="rId7">
            <a:alphaModFix/>
          </a:blip>
          <a:srcRect b="36350" l="24550" r="22732" t="23750"/>
          <a:stretch/>
        </p:blipFill>
        <p:spPr>
          <a:xfrm>
            <a:off x="3635896" y="1628800"/>
            <a:ext cx="2088232" cy="273630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0"/>
                                        <p:tgtEl>
                                          <p:spTgt spid="3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81" name="Shape 3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FB_IMG_1666822185485.jpg" id="382" name="Google Shape;382;p33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51520" y="1700808"/>
            <a:ext cx="3528391" cy="3397818"/>
          </a:xfrm>
          <a:prstGeom prst="rect">
            <a:avLst/>
          </a:prstGeom>
          <a:noFill/>
          <a:ln>
            <a:noFill/>
          </a:ln>
          <a:effectLst>
            <a:outerShdw blurRad="292100" rotWithShape="0" algn="tl" dir="2700000" dist="139700">
              <a:srgbClr val="333333">
                <a:alpha val="65098"/>
              </a:srgbClr>
            </a:outerShdw>
          </a:effectLst>
        </p:spPr>
      </p:pic>
      <p:pic>
        <p:nvPicPr>
          <p:cNvPr descr="1702524367.jpg" id="383" name="Google Shape;383;p3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995936" y="1196752"/>
            <a:ext cx="4966356" cy="4320540"/>
          </a:xfrm>
          <a:prstGeom prst="rect">
            <a:avLst/>
          </a:prstGeom>
          <a:noFill/>
          <a:ln>
            <a:noFill/>
          </a:ln>
          <a:effectLst>
            <a:outerShdw blurRad="292100" rotWithShape="0" algn="tl" dir="2700000" dist="139700">
              <a:srgbClr val="333333">
                <a:alpha val="65098"/>
              </a:srgbClr>
            </a:outerShdw>
          </a:effectLst>
        </p:spPr>
      </p:pic>
      <p:sp>
        <p:nvSpPr>
          <p:cNvPr id="384" name="Google Shape;384;p33"/>
          <p:cNvSpPr txBox="1"/>
          <p:nvPr/>
        </p:nvSpPr>
        <p:spPr>
          <a:xfrm>
            <a:off x="734888" y="-27384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 Black"/>
              <a:buNone/>
            </a:pPr>
            <a:r>
              <a:rPr b="0" i="0" lang="pt-BR" sz="1800" u="none" cap="none" strike="noStrike">
                <a:solidFill>
                  <a:schemeClr val="dk1"/>
                </a:solidFill>
                <a:latin typeface="Arial Black"/>
                <a:ea typeface="Arial Black"/>
                <a:cs typeface="Arial Black"/>
                <a:sym typeface="Arial Black"/>
              </a:rPr>
              <a:t>FORMAÇÃO DE VOLUNTÁRIOS</a:t>
            </a:r>
            <a:endParaRPr b="0" i="0" sz="1800" u="none" cap="none" strike="noStrike">
              <a:solidFill>
                <a:schemeClr val="dk1"/>
              </a:solidFill>
              <a:latin typeface="Arial Black"/>
              <a:ea typeface="Arial Black"/>
              <a:cs typeface="Arial Black"/>
              <a:sym typeface="Arial Black"/>
            </a:endParaRPr>
          </a:p>
        </p:txBody>
      </p:sp>
      <p:pic>
        <p:nvPicPr>
          <p:cNvPr descr="rodapé_fundo_transparente-removebg-preview.png" id="385" name="Google Shape;385;p33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0" y="5589240"/>
            <a:ext cx="9144000" cy="1268760"/>
          </a:xfrm>
          <a:prstGeom prst="rect">
            <a:avLst/>
          </a:prstGeom>
          <a:noFill/>
          <a:ln>
            <a:noFill/>
          </a:ln>
        </p:spPr>
      </p:pic>
      <p:sp>
        <p:nvSpPr>
          <p:cNvPr id="386" name="Google Shape;386;p33"/>
          <p:cNvSpPr txBox="1"/>
          <p:nvPr/>
        </p:nvSpPr>
        <p:spPr>
          <a:xfrm>
            <a:off x="1259632" y="5157192"/>
            <a:ext cx="1761123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IMAGENS: SEDEC MACAÉ</a:t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90" name="Shape 3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1" name="Google Shape;391;p34"/>
          <p:cNvSpPr txBox="1"/>
          <p:nvPr>
            <p:ph type="title"/>
          </p:nvPr>
        </p:nvSpPr>
        <p:spPr>
          <a:xfrm>
            <a:off x="457200" y="-27384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 Black"/>
              <a:buNone/>
            </a:pPr>
            <a:r>
              <a:rPr b="1" lang="pt-BR" sz="1800">
                <a:latin typeface="Arial Black"/>
                <a:ea typeface="Arial Black"/>
                <a:cs typeface="Arial Black"/>
                <a:sym typeface="Arial Black"/>
              </a:rPr>
              <a:t>MACAÉ RESILIENTE COMO PROGRAMA DE GESTÃO – LEI MUNICIPAL </a:t>
            </a:r>
            <a:endParaRPr b="1" sz="1800">
              <a:latin typeface="Arial Black"/>
              <a:ea typeface="Arial Black"/>
              <a:cs typeface="Arial Black"/>
              <a:sym typeface="Arial Black"/>
            </a:endParaRPr>
          </a:p>
        </p:txBody>
      </p:sp>
      <p:pic>
        <p:nvPicPr>
          <p:cNvPr id="392" name="Google Shape;392;p34"/>
          <p:cNvPicPr preferRelativeResize="0"/>
          <p:nvPr/>
        </p:nvPicPr>
        <p:blipFill rotWithShape="1">
          <a:blip r:embed="rId3">
            <a:alphaModFix/>
          </a:blip>
          <a:srcRect b="6250" l="33366" r="34741" t="23250"/>
          <a:stretch/>
        </p:blipFill>
        <p:spPr>
          <a:xfrm>
            <a:off x="323528" y="936104"/>
            <a:ext cx="4320480" cy="4797152"/>
          </a:xfrm>
          <a:prstGeom prst="rect">
            <a:avLst/>
          </a:prstGeom>
          <a:noFill/>
          <a:ln>
            <a:noFill/>
          </a:ln>
        </p:spPr>
      </p:pic>
      <p:pic>
        <p:nvPicPr>
          <p:cNvPr id="393" name="Google Shape;393;p34"/>
          <p:cNvPicPr preferRelativeResize="0"/>
          <p:nvPr/>
        </p:nvPicPr>
        <p:blipFill rotWithShape="1">
          <a:blip r:embed="rId4">
            <a:alphaModFix/>
          </a:blip>
          <a:srcRect b="36219" l="32872" r="32282" t="23422"/>
          <a:stretch/>
        </p:blipFill>
        <p:spPr>
          <a:xfrm>
            <a:off x="4283968" y="1412776"/>
            <a:ext cx="4248472" cy="295232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97" name="Shape 3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8" name="Google Shape;398;p35"/>
          <p:cNvSpPr txBox="1"/>
          <p:nvPr/>
        </p:nvSpPr>
        <p:spPr>
          <a:xfrm>
            <a:off x="179512" y="210344"/>
            <a:ext cx="8856984" cy="914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 Black"/>
              <a:buNone/>
            </a:pPr>
            <a:r>
              <a:rPr b="1" lang="pt-BR" sz="1800">
                <a:solidFill>
                  <a:schemeClr val="dk1"/>
                </a:solidFill>
                <a:latin typeface="Arial Black"/>
                <a:ea typeface="Arial Black"/>
                <a:cs typeface="Arial Black"/>
                <a:sym typeface="Arial Black"/>
              </a:rPr>
              <a:t>CONSIDERAÇÕES FINAIS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r>
              <a:t/>
            </a:r>
            <a:endParaRPr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r>
              <a:t/>
            </a:r>
            <a:endParaRPr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	A governança e a articulação transversal em Macaé demonstram que a Proteção e </a:t>
            </a:r>
            <a:r>
              <a:rPr b="1" lang="pt-BR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Defesa Civil não é uma ação isolada</a:t>
            </a:r>
            <a:r>
              <a:rPr lang="pt-BR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mas </a:t>
            </a:r>
            <a:r>
              <a:rPr b="1" lang="pt-BR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um compromisso coletivo </a:t>
            </a:r>
            <a:r>
              <a:rPr lang="pt-BR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que atravessa todas as esferas da administração pública. Os resultados alcançados com as parcerias entre saúde, assistência social, educação e universidades reforçam que a prevenção é, de fato, o caminho mais eficiente para a resiliência. Como bem pontuado, a Defesa Civil é fundamental na prevenção e vital na resposta; contudo, ela só é plena quando compreendemos que a </a:t>
            </a:r>
            <a:r>
              <a:rPr b="1" lang="pt-BR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proteção à vida é uma responsabilidade compartilhada</a:t>
            </a:r>
            <a:r>
              <a:rPr lang="pt-BR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 </a:t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rodapé_fundo_transparente-removebg-preview.png" id="399" name="Google Shape;399;p3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5589240"/>
            <a:ext cx="9144000" cy="12687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03" name="Shape 4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4" name="Google Shape;404;p36"/>
          <p:cNvSpPr txBox="1"/>
          <p:nvPr>
            <p:ph type="title"/>
          </p:nvPr>
        </p:nvSpPr>
        <p:spPr>
          <a:xfrm>
            <a:off x="457200" y="300608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rPr b="1" i="1" lang="pt-BR" sz="3600">
                <a:latin typeface="Arial"/>
                <a:ea typeface="Arial"/>
                <a:cs typeface="Arial"/>
                <a:sym typeface="Arial"/>
              </a:rPr>
              <a:t>DEFESA CIVIL SOMOS TODOS NÓS!</a:t>
            </a:r>
            <a:endParaRPr/>
          </a:p>
        </p:txBody>
      </p:sp>
      <p:sp>
        <p:nvSpPr>
          <p:cNvPr id="405" name="Google Shape;405;p36"/>
          <p:cNvSpPr/>
          <p:nvPr/>
        </p:nvSpPr>
        <p:spPr>
          <a:xfrm>
            <a:off x="2627784" y="692696"/>
            <a:ext cx="5904656" cy="181588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“O otimista é um tolo, o pessimista é um chato. Bom mesmo é ser um realista esperançoso.” </a:t>
            </a:r>
            <a:endParaRPr/>
          </a:p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Ariano Suassuna </a:t>
            </a:r>
            <a:endParaRPr sz="2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rodapé_fundo_transparente-removebg-preview.png" id="406" name="Google Shape;406;p3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5589240"/>
            <a:ext cx="9144000" cy="12687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10" name="Shape 4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1" name="Google Shape;411;p37"/>
          <p:cNvSpPr txBox="1"/>
          <p:nvPr/>
        </p:nvSpPr>
        <p:spPr>
          <a:xfrm>
            <a:off x="2595677" y="719311"/>
            <a:ext cx="6033974" cy="3334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3631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90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Secretaria Executiva de Defesa Civil de Macaé/RJ</a:t>
            </a:r>
            <a:endParaRPr sz="1900">
              <a:solidFill>
                <a:srgbClr val="000000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412" name="Google Shape;412;p37"/>
          <p:cNvSpPr txBox="1"/>
          <p:nvPr/>
        </p:nvSpPr>
        <p:spPr>
          <a:xfrm>
            <a:off x="4644008" y="2276872"/>
            <a:ext cx="4248472" cy="163634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11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CONTATOS:</a:t>
            </a:r>
            <a:endParaRPr/>
          </a:p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11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(22) 991034275</a:t>
            </a:r>
            <a:endParaRPr/>
          </a:p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1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defesacivil@macae.rj.gov.br ou josefersonjf@id.uff.br</a:t>
            </a:r>
            <a:endParaRPr b="1" sz="110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11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@defesacivilmacae   /   @prof.joseferson</a:t>
            </a:r>
            <a:endParaRPr b="1" i="1" sz="1100">
              <a:solidFill>
                <a:srgbClr val="000000"/>
              </a:solidFill>
              <a:latin typeface="Inter"/>
              <a:ea typeface="Inter"/>
              <a:cs typeface="Inter"/>
              <a:sym typeface="Inter"/>
            </a:endParaRPr>
          </a:p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1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Equipe de Técnica</a:t>
            </a:r>
            <a:endParaRPr b="1" sz="110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1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Prof. Dr. Anselmo Pestana - UFRJ.</a:t>
            </a:r>
            <a:endParaRPr/>
          </a:p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1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Prof. Dra. Maria Gertrudes Justi - UENF</a:t>
            </a:r>
            <a:endParaRPr/>
          </a:p>
          <a:p>
            <a:pPr indent="0" lvl="0" marL="0" marR="0" rtl="0" algn="r">
              <a:lnSpc>
                <a:spcPct val="19981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1" sz="1100">
              <a:solidFill>
                <a:srgbClr val="000000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413" name="Google Shape;413;p37"/>
          <p:cNvSpPr txBox="1"/>
          <p:nvPr/>
        </p:nvSpPr>
        <p:spPr>
          <a:xfrm>
            <a:off x="2552700" y="1249015"/>
            <a:ext cx="6033974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3852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170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Joseferson de Jesus Florencio</a:t>
            </a:r>
            <a:endParaRPr b="1" sz="1700">
              <a:solidFill>
                <a:srgbClr val="000000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414" name="Google Shape;414;p37"/>
          <p:cNvSpPr txBox="1"/>
          <p:nvPr/>
        </p:nvSpPr>
        <p:spPr>
          <a:xfrm>
            <a:off x="107504" y="3530600"/>
            <a:ext cx="3529361" cy="39754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154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2200">
                <a:solidFill>
                  <a:srgbClr val="2E4250"/>
                </a:solidFill>
                <a:latin typeface="Inter SemiBold"/>
                <a:ea typeface="Inter SemiBold"/>
                <a:cs typeface="Inter SemiBold"/>
                <a:sym typeface="Inter SemiBold"/>
              </a:rPr>
              <a:t>AGRADECIMENTOS</a:t>
            </a:r>
            <a:endParaRPr/>
          </a:p>
        </p:txBody>
      </p:sp>
      <p:pic>
        <p:nvPicPr>
          <p:cNvPr descr="DEFESA CIVIL NAS ESCOLAS (MACAÉ RESILIENTE) logos (1).png" id="415" name="Google Shape;415;p37"/>
          <p:cNvPicPr preferRelativeResize="0"/>
          <p:nvPr/>
        </p:nvPicPr>
        <p:blipFill rotWithShape="1">
          <a:blip r:embed="rId3">
            <a:alphaModFix/>
          </a:blip>
          <a:srcRect b="0" l="11290" r="12097" t="0"/>
          <a:stretch/>
        </p:blipFill>
        <p:spPr>
          <a:xfrm>
            <a:off x="107504" y="3987800"/>
            <a:ext cx="9036496" cy="1371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16" name="Google Shape;416;p37"/>
          <p:cNvPicPr preferRelativeResize="0"/>
          <p:nvPr/>
        </p:nvPicPr>
        <p:blipFill rotWithShape="1">
          <a:blip r:embed="rId4">
            <a:alphaModFix/>
          </a:blip>
          <a:srcRect b="28516" l="6788" r="4029" t="50698"/>
          <a:stretch/>
        </p:blipFill>
        <p:spPr>
          <a:xfrm>
            <a:off x="0" y="5301208"/>
            <a:ext cx="9144000" cy="155679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WhatsApp Image 2023-07-14 at 10.35.38 (1).jpeg" id="110" name="Google Shape;110;p4"/>
          <p:cNvPicPr preferRelativeResize="0"/>
          <p:nvPr/>
        </p:nvPicPr>
        <p:blipFill rotWithShape="1">
          <a:blip r:embed="rId3">
            <a:alphaModFix/>
          </a:blip>
          <a:srcRect b="9756" l="0" r="0" t="0"/>
          <a:stretch/>
        </p:blipFill>
        <p:spPr>
          <a:xfrm>
            <a:off x="395536" y="1556792"/>
            <a:ext cx="3240360" cy="3801453"/>
          </a:xfrm>
          <a:prstGeom prst="rect">
            <a:avLst/>
          </a:prstGeom>
          <a:noFill/>
          <a:ln cap="sq" cmpd="sng" w="38100">
            <a:solidFill>
              <a:srgbClr val="E36C09"/>
            </a:solidFill>
            <a:prstDash val="solid"/>
            <a:miter lim="8000"/>
            <a:headEnd len="sm" w="sm" type="none"/>
            <a:tailEnd len="sm" w="sm" type="none"/>
          </a:ln>
          <a:effectLst>
            <a:outerShdw blurRad="50800" rotWithShape="0" algn="tl" dir="2700000" dist="38100">
              <a:srgbClr val="000000">
                <a:alpha val="43137"/>
              </a:srgbClr>
            </a:outerShdw>
          </a:effectLst>
        </p:spPr>
      </p:pic>
      <p:sp>
        <p:nvSpPr>
          <p:cNvPr id="111" name="Google Shape;111;p4"/>
          <p:cNvSpPr txBox="1"/>
          <p:nvPr>
            <p:ph type="title"/>
          </p:nvPr>
        </p:nvSpPr>
        <p:spPr>
          <a:xfrm>
            <a:off x="35496" y="188640"/>
            <a:ext cx="9108504" cy="86409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 Black"/>
              <a:buNone/>
            </a:pPr>
            <a:r>
              <a:rPr lang="pt-BR" sz="2400">
                <a:latin typeface="Arial Black"/>
                <a:ea typeface="Arial Black"/>
                <a:cs typeface="Arial Black"/>
                <a:sym typeface="Arial Black"/>
              </a:rPr>
              <a:t>DESAFIOS SOCIOAMBIENTAIS</a:t>
            </a:r>
            <a:endParaRPr sz="2400"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DSC_0432.JPG" id="112" name="Google Shape;112;p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779912" y="1556792"/>
            <a:ext cx="5184576" cy="3816424"/>
          </a:xfrm>
          <a:prstGeom prst="rect">
            <a:avLst/>
          </a:prstGeom>
          <a:noFill/>
          <a:ln cap="sq" cmpd="sng" w="38100">
            <a:solidFill>
              <a:srgbClr val="E36C09"/>
            </a:solidFill>
            <a:prstDash val="solid"/>
            <a:miter lim="8000"/>
            <a:headEnd len="sm" w="sm" type="none"/>
            <a:tailEnd len="sm" w="sm" type="none"/>
          </a:ln>
          <a:effectLst>
            <a:outerShdw blurRad="50800" rotWithShape="0" algn="tl" dir="2700000" dist="38100">
              <a:srgbClr val="000000">
                <a:alpha val="43137"/>
              </a:srgbClr>
            </a:outerShdw>
          </a:effectLst>
        </p:spPr>
      </p:pic>
      <p:pic>
        <p:nvPicPr>
          <p:cNvPr descr="rodapé_fundo_transparente-removebg-preview.png" id="113" name="Google Shape;113;p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0" y="5589240"/>
            <a:ext cx="9144000" cy="1268760"/>
          </a:xfrm>
          <a:prstGeom prst="rect">
            <a:avLst/>
          </a:prstGeom>
          <a:noFill/>
          <a:ln>
            <a:noFill/>
          </a:ln>
        </p:spPr>
      </p:pic>
      <p:sp>
        <p:nvSpPr>
          <p:cNvPr id="114" name="Google Shape;114;p4"/>
          <p:cNvSpPr txBox="1"/>
          <p:nvPr/>
        </p:nvSpPr>
        <p:spPr>
          <a:xfrm>
            <a:off x="7164288" y="5445224"/>
            <a:ext cx="1761123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IMAGENS: SEDEC MACAÉ</a:t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5"/>
          <p:cNvSpPr txBox="1"/>
          <p:nvPr>
            <p:ph type="title"/>
          </p:nvPr>
        </p:nvSpPr>
        <p:spPr>
          <a:xfrm>
            <a:off x="457200" y="-27384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 Black"/>
              <a:buNone/>
            </a:pPr>
            <a:r>
              <a:rPr lang="pt-BR" sz="1800">
                <a:latin typeface="Arial Black"/>
                <a:ea typeface="Arial Black"/>
                <a:cs typeface="Arial Black"/>
                <a:sym typeface="Arial Black"/>
              </a:rPr>
              <a:t>MEDIDAS ESTRUTURAIS</a:t>
            </a:r>
            <a:endParaRPr sz="1800">
              <a:latin typeface="Arial Black"/>
              <a:ea typeface="Arial Black"/>
              <a:cs typeface="Arial Black"/>
              <a:sym typeface="Arial Black"/>
            </a:endParaRPr>
          </a:p>
        </p:txBody>
      </p:sp>
      <p:pic>
        <p:nvPicPr>
          <p:cNvPr id="120" name="Google Shape;120;p5"/>
          <p:cNvPicPr preferRelativeResize="0"/>
          <p:nvPr/>
        </p:nvPicPr>
        <p:blipFill rotWithShape="1">
          <a:blip r:embed="rId3">
            <a:alphaModFix/>
          </a:blip>
          <a:srcRect b="30050" l="31003" r="32379" t="17450"/>
          <a:stretch/>
        </p:blipFill>
        <p:spPr>
          <a:xfrm>
            <a:off x="107504" y="1124744"/>
            <a:ext cx="4464496" cy="4968552"/>
          </a:xfrm>
          <a:prstGeom prst="rect">
            <a:avLst/>
          </a:prstGeom>
          <a:noFill/>
          <a:ln>
            <a:noFill/>
          </a:ln>
        </p:spPr>
      </p:pic>
      <p:pic>
        <p:nvPicPr>
          <p:cNvPr id="121" name="Google Shape;121;p5"/>
          <p:cNvPicPr preferRelativeResize="0"/>
          <p:nvPr/>
        </p:nvPicPr>
        <p:blipFill rotWithShape="1">
          <a:blip r:embed="rId4">
            <a:alphaModFix/>
          </a:blip>
          <a:srcRect b="17450" l="26375" r="27557" t="12201"/>
          <a:stretch/>
        </p:blipFill>
        <p:spPr>
          <a:xfrm>
            <a:off x="4499992" y="1124744"/>
            <a:ext cx="4536504" cy="4968552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rodapé_fundo_transparente-removebg-preview.png" id="122" name="Google Shape;122;p5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0" y="5733256"/>
            <a:ext cx="9144000" cy="1124744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OBRA DE CONTENÇÃO.jpg" id="123" name="Google Shape;123;p5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4644009" y="2132856"/>
            <a:ext cx="4320479" cy="1800200"/>
          </a:xfrm>
          <a:prstGeom prst="rect">
            <a:avLst/>
          </a:prstGeom>
          <a:noFill/>
          <a:ln>
            <a:noFill/>
          </a:ln>
          <a:effectLst>
            <a:outerShdw blurRad="292100" rotWithShape="0" algn="tl" dir="2700000" dist="139700">
              <a:srgbClr val="333333">
                <a:alpha val="65098"/>
              </a:srgbClr>
            </a:outerShdw>
          </a:effec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6"/>
          <p:cNvSpPr txBox="1"/>
          <p:nvPr>
            <p:ph type="title"/>
          </p:nvPr>
        </p:nvSpPr>
        <p:spPr>
          <a:xfrm>
            <a:off x="467544" y="1709936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 Black"/>
              <a:buNone/>
            </a:pPr>
            <a:r>
              <a:rPr lang="pt-BR" sz="1800">
                <a:solidFill>
                  <a:srgbClr val="000000"/>
                </a:solidFill>
                <a:latin typeface="Arial Black"/>
                <a:ea typeface="Arial Black"/>
                <a:cs typeface="Arial Black"/>
                <a:sym typeface="Arial Black"/>
              </a:rPr>
              <a:t>GOVERNANÇA E ARTICULAÇÃO TRANSVERSAL EM PDC NO MUNICÍPIO DE MACAÉ/RJ.</a:t>
            </a:r>
            <a:endParaRPr sz="1800">
              <a:latin typeface="Arial Black"/>
              <a:ea typeface="Arial Black"/>
              <a:cs typeface="Arial Black"/>
              <a:sym typeface="Arial Black"/>
            </a:endParaRPr>
          </a:p>
        </p:txBody>
      </p:sp>
      <p:sp>
        <p:nvSpPr>
          <p:cNvPr id="129" name="Google Shape;129;p6"/>
          <p:cNvSpPr/>
          <p:nvPr/>
        </p:nvSpPr>
        <p:spPr>
          <a:xfrm>
            <a:off x="107504" y="3429000"/>
            <a:ext cx="8892480" cy="258532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Lei 12608/2012 (Diretrizes e objetivos) </a:t>
            </a:r>
            <a:endParaRPr/>
          </a:p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Art. 3º A PNPDEC abrange as ações de prevenção, mitigação, preparação, resposta e recuperação voltadas à proteção e defesa civil.</a:t>
            </a:r>
            <a:endParaRPr/>
          </a:p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PARÁGRAFO ÚNICO. A PNPDEC deve integrar-se às políticas de ordenamento territorial, desenvolvimento urbano, saúde, meio ambiente, mudanças climáticas, gestão de recursos hídricos, geologia, infraestrutura, educação, ciência e tecnologia e às demais políticas setoriais, tendo em vista a promoção do desenvolvimento sustentável.</a:t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rodapé_fundo_transparente-removebg-preview.png" id="130" name="Google Shape;130;p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5589240"/>
            <a:ext cx="9144000" cy="12687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4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7"/>
          <p:cNvSpPr txBox="1"/>
          <p:nvPr>
            <p:ph idx="1" type="subTitle"/>
          </p:nvPr>
        </p:nvSpPr>
        <p:spPr>
          <a:xfrm>
            <a:off x="179512" y="980728"/>
            <a:ext cx="8640960" cy="54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rPr b="1" lang="pt-BR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Capacitação dos servidores, elaboração de protocolos e  fortalecimento da rede de apoio.</a:t>
            </a:r>
            <a:endParaRPr/>
          </a:p>
          <a:p>
            <a:pPr indent="0" lvl="0" marL="0" rtl="0" algn="just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</a:pPr>
            <a:r>
              <a:t/>
            </a:r>
            <a:endParaRPr b="1"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just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rPr b="1" lang="pt-BR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GATILHOS</a:t>
            </a:r>
            <a:endParaRPr/>
          </a:p>
          <a:p>
            <a:pPr indent="0" lvl="0" marL="0" rtl="0" algn="just">
              <a:lnSpc>
                <a:spcPct val="15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rPr b="1" lang="pt-BR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- Decreto GMGC;</a:t>
            </a:r>
            <a:endParaRPr/>
          </a:p>
          <a:p>
            <a:pPr indent="0" lvl="0" marL="0" rtl="0" algn="just">
              <a:lnSpc>
                <a:spcPct val="15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rPr b="1" lang="pt-BR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- SIMDEC MACAÉ;</a:t>
            </a:r>
            <a:endParaRPr/>
          </a:p>
          <a:p>
            <a:pPr indent="-114300" lvl="0" marL="0" rtl="0" algn="just">
              <a:lnSpc>
                <a:spcPct val="15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-"/>
            </a:pPr>
            <a:r>
              <a:rPr b="1" lang="pt-BR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12608/12;</a:t>
            </a:r>
            <a:endParaRPr/>
          </a:p>
          <a:p>
            <a:pPr indent="0" lvl="0" marL="0" rtl="0" algn="just">
              <a:lnSpc>
                <a:spcPct val="150000"/>
              </a:lnSpc>
              <a:spcBef>
                <a:spcPts val="360"/>
              </a:spcBef>
              <a:spcAft>
                <a:spcPts val="0"/>
              </a:spcAft>
              <a:buClr>
                <a:srgbClr val="FF0000"/>
              </a:buClr>
              <a:buSzPts val="1800"/>
              <a:buNone/>
            </a:pPr>
            <a:r>
              <a:rPr b="1" lang="pt-BR" sz="18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- </a:t>
            </a:r>
            <a:r>
              <a:rPr b="1" lang="pt-BR" sz="1800" cap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PORTARIA MIN. SAÚDE Nº 4.185, DE 1º DE DEZEMBRO DE 2022 - </a:t>
            </a:r>
            <a:r>
              <a:rPr b="1" lang="pt-BR" sz="18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MANUAL VIGIDESASTRES.</a:t>
            </a:r>
            <a:endParaRPr/>
          </a:p>
        </p:txBody>
      </p:sp>
      <p:sp>
        <p:nvSpPr>
          <p:cNvPr id="136" name="Google Shape;136;p7"/>
          <p:cNvSpPr txBox="1"/>
          <p:nvPr/>
        </p:nvSpPr>
        <p:spPr>
          <a:xfrm>
            <a:off x="0" y="44624"/>
            <a:ext cx="9144000" cy="100811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7500"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>
                <a:solidFill>
                  <a:srgbClr val="000000"/>
                </a:solidFill>
                <a:latin typeface="Arial Black"/>
                <a:ea typeface="Arial Black"/>
                <a:cs typeface="Arial Black"/>
                <a:sym typeface="Arial Black"/>
              </a:rPr>
              <a:t>SEDEC X SECRETARIA DE SAÚDE (SUS)</a:t>
            </a:r>
            <a:endParaRPr b="0" i="0" sz="2400" u="none" cap="none" strike="noStrike">
              <a:solidFill>
                <a:schemeClr val="dk1"/>
              </a:solidFill>
              <a:latin typeface="Arial Black"/>
              <a:ea typeface="Arial Black"/>
              <a:cs typeface="Arial Black"/>
              <a:sym typeface="Arial Black"/>
            </a:endParaRPr>
          </a:p>
        </p:txBody>
      </p:sp>
      <p:pic>
        <p:nvPicPr>
          <p:cNvPr descr="rodapé_fundo_transparente-removebg-preview.png" id="137" name="Google Shape;137;p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5589240"/>
            <a:ext cx="9144000" cy="12687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8"/>
          <p:cNvSpPr txBox="1"/>
          <p:nvPr>
            <p:ph type="title"/>
          </p:nvPr>
        </p:nvSpPr>
        <p:spPr>
          <a:xfrm>
            <a:off x="251520" y="-27384"/>
            <a:ext cx="864096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 Black"/>
              <a:buNone/>
            </a:pPr>
            <a:r>
              <a:rPr b="1" lang="pt-BR" sz="1800">
                <a:latin typeface="Arial Black"/>
                <a:ea typeface="Arial Black"/>
                <a:cs typeface="Arial Black"/>
                <a:sym typeface="Arial Black"/>
              </a:rPr>
              <a:t>A GESTÃO DE RISCO DE DESASTRES NO ÂMBITO DO SETOR SAÚDE</a:t>
            </a:r>
            <a:endParaRPr sz="1800">
              <a:latin typeface="Arial Black"/>
              <a:ea typeface="Arial Black"/>
              <a:cs typeface="Arial Black"/>
              <a:sym typeface="Arial Black"/>
            </a:endParaRPr>
          </a:p>
        </p:txBody>
      </p:sp>
      <p:sp>
        <p:nvSpPr>
          <p:cNvPr id="143" name="Google Shape;143;p8"/>
          <p:cNvSpPr txBox="1"/>
          <p:nvPr>
            <p:ph idx="1" type="body"/>
          </p:nvPr>
        </p:nvSpPr>
        <p:spPr>
          <a:xfrm>
            <a:off x="457200" y="1063277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rPr lang="pt-BR" sz="1800">
                <a:latin typeface="Arial"/>
                <a:ea typeface="Arial"/>
                <a:cs typeface="Arial"/>
                <a:sym typeface="Arial"/>
              </a:rPr>
              <a:t>	A gestão do risco de desastres pensa a atuação desde antes de um desastre acontecer até depois do período imediato de resposta. </a:t>
            </a:r>
            <a:endParaRPr/>
          </a:p>
          <a:p>
            <a:pPr indent="0" lvl="0" marL="0" rtl="0" algn="just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rPr lang="pt-BR" sz="1800">
                <a:latin typeface="Arial"/>
                <a:ea typeface="Arial"/>
                <a:cs typeface="Arial"/>
                <a:sym typeface="Arial"/>
              </a:rPr>
              <a:t>Se divide em três etapas: Redução do Risco, Manejo do Desastres e Recuperação.</a:t>
            </a:r>
            <a:endParaRPr sz="1800"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4" name="Google Shape;144;p8"/>
          <p:cNvPicPr preferRelativeResize="0"/>
          <p:nvPr/>
        </p:nvPicPr>
        <p:blipFill rotWithShape="1">
          <a:blip r:embed="rId3">
            <a:alphaModFix/>
          </a:blip>
          <a:srcRect b="8001" l="5607" r="30016" t="18500"/>
          <a:stretch/>
        </p:blipFill>
        <p:spPr>
          <a:xfrm>
            <a:off x="395536" y="2420888"/>
            <a:ext cx="8280920" cy="3672408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rodapé_fundo_transparente-removebg-preview.png" id="145" name="Google Shape;145;p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0" y="5589240"/>
            <a:ext cx="9144000" cy="12687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9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9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t/>
            </a:r>
            <a:endParaRPr/>
          </a:p>
        </p:txBody>
      </p:sp>
      <p:sp>
        <p:nvSpPr>
          <p:cNvPr id="151" name="Google Shape;151;p9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139700" lvl="0" marL="3429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t/>
            </a:r>
            <a:endParaRPr/>
          </a:p>
        </p:txBody>
      </p:sp>
      <p:pic>
        <p:nvPicPr>
          <p:cNvPr id="152" name="Google Shape;152;p9"/>
          <p:cNvPicPr preferRelativeResize="0"/>
          <p:nvPr/>
        </p:nvPicPr>
        <p:blipFill rotWithShape="1">
          <a:blip r:embed="rId3">
            <a:alphaModFix/>
          </a:blip>
          <a:srcRect b="4851" l="32775" r="32969" t="11151"/>
          <a:stretch/>
        </p:blipFill>
        <p:spPr>
          <a:xfrm>
            <a:off x="827584" y="188640"/>
            <a:ext cx="6840760" cy="6048672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rodapé_fundo_transparente-removebg-preview.png" id="153" name="Google Shape;153;p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0" y="5949280"/>
            <a:ext cx="9144000" cy="90872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Tema do Office">
  <a:themeElements>
    <a:clrScheme name="Escritório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2023-03-20T15:52:09Z</dcterms:created>
  <dc:creator>Usuario</dc:creator>
</cp:coreProperties>
</file>