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78" r:id="rId5"/>
    <p:sldId id="279" r:id="rId6"/>
    <p:sldId id="274" r:id="rId7"/>
    <p:sldId id="277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8288000" cy="10287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434"/>
    <a:srgbClr val="EDEDE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396" y="-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4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51330D7-0D60-8DEC-E8F5-634E1C5602C4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75422C5-BFAA-6938-A9A5-DFBDBEC95BB2}" type="slidenum">
              <a:rPr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BF2E3B3-BEE4-58CE-CCD5-F9ED156F2B05}" type="slidenum">
              <a:rPr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E05AFF3-8299-BE61-47B6-CEB78EC9FB35}" type="slidenum">
              <a:rPr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4CF36EF-CF0C-5189-3A25-60990CB3ED69}" type="slidenum">
              <a:rPr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AB151D3-9F8E-A8F6-40D2-0AE02019F59F}" type="slidenum">
              <a:rPr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01B048E-831D-8484-D919-27CEC3D28D5B}" type="slidenum">
              <a:rPr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490AACB-3EA2-8D68-4820-FF0BD375E3FD}" type="slidenum">
              <a:rPr/>
              <a:t>16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DBF33A2-6BAF-05BB-5ACF-C7CA6695804A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E91BC50-287E-9C3E-E9CA-0FA953F483A0}" type="slidenum">
              <a:rPr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12DEE-46CC-4EEA-DDFC-51307756AB2A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A2339C-1D2A-7AE0-AE18-D83E707075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098C37-375D-3AEC-047D-AD3DCD6CA4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0AF878-3E97-83DF-892B-A077B935AA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E05AFF3-8299-BE61-47B6-CEB78EC9FB35}" type="slidenum">
              <a:rPr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9824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BA5F5-C6A3-213D-FE29-20E5C75FE6D4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162BAD-8C6E-210C-1002-7EE2246507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08164E-6DAA-BBC6-64EF-BAB44DA4ECB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FC68A5-E481-9940-E862-3994DA8A0F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94704BE-6376-6A63-FC38-854DAB2098B9}" type="slidenum">
              <a:rPr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1227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E180F-DBEC-303F-A8CB-03C383E57FB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AB9A80-86A4-7298-78B4-12E5838191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58C10E-4432-6686-1D96-3DD1D09A51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D5F981-5FEA-5314-7738-342E343E3D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E05AFF3-8299-BE61-47B6-CEB78EC9FB35}" type="slidenum">
              <a:rPr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6973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D47F6-3577-476E-87AC-BCAE9CF822E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ADBB51-1C42-1D8A-4CC2-B05EB2D093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08BA9D-C3A5-C90B-3054-0261A6CACD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DE72A4-A94C-1BE8-C9CB-F9A933DB5B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E05AFF3-8299-BE61-47B6-CEB78EC9FB35}" type="slidenum">
              <a:rPr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4272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13F16CC-E761-EF97-A36F-FB5B1B0E8B99}" type="slidenum">
              <a:rPr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9892563-66F0-8150-2B93-FF4E536BF75E}" type="slidenum">
              <a:rPr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5727549" name="Title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459705103" name="Subtitle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136695741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32049666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1872241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84186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780189408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985785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78470209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510147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6870081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2446711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4976791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65180515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012997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36267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94242860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68063165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74715353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7654011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9643873" name="Title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67241682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0369102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175746818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788499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362263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205427905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40920824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92100250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7613436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3328138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618089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2982214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016840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93721126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21722457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05623373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91195313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4526137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646287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40525018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123900094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3550288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575328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2035498956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46099630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4052670" name="Title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2079861257" name="Content Placeholder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76823130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5392551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38648614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8911946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5855333" name="Title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824127507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125859701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9513393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145651040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1505892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013352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28354243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202147446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129768624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333347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en-US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file:///C:\Users\jonathan.rocha\Downloads\Apresenta&#231;&#227;o1\Slide3.JPG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1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6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7254180" name="Freeform 2"/>
          <p:cNvSpPr/>
          <p:nvPr/>
        </p:nvSpPr>
        <p:spPr bwMode="auto">
          <a:xfrm>
            <a:off x="18143" y="0"/>
            <a:ext cx="18288000" cy="103251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/>
          </a:blipFill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851660812" name="TextBox 3"/>
          <p:cNvSpPr txBox="1"/>
          <p:nvPr/>
        </p:nvSpPr>
        <p:spPr bwMode="auto">
          <a:xfrm>
            <a:off x="1238558" y="4081092"/>
            <a:ext cx="15810884" cy="5232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defRPr/>
            </a:pPr>
            <a:r>
              <a:rPr lang="pt-BR" sz="34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Sistema Inteligente de Cadastro de Ocorrências de Risco e Desastre</a:t>
            </a:r>
            <a:endParaRPr dirty="0"/>
          </a:p>
        </p:txBody>
      </p:sp>
      <p:sp>
        <p:nvSpPr>
          <p:cNvPr id="1861163381" name="TextBox 5"/>
          <p:cNvSpPr txBox="1"/>
          <p:nvPr/>
        </p:nvSpPr>
        <p:spPr bwMode="auto">
          <a:xfrm>
            <a:off x="4572000" y="656789"/>
            <a:ext cx="91440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1º SEMINÁRIO ESTADUAL DE BOAS PRÁTICAS EM PROTEÇÃO E DEFESA CIVIL</a:t>
            </a:r>
            <a:endParaRPr lang="pt-BR" dirty="0"/>
          </a:p>
        </p:txBody>
      </p:sp>
      <p:sp>
        <p:nvSpPr>
          <p:cNvPr id="1422440226" name="TextBox 3"/>
          <p:cNvSpPr txBox="1"/>
          <p:nvPr/>
        </p:nvSpPr>
        <p:spPr bwMode="auto">
          <a:xfrm>
            <a:off x="1383117" y="4474075"/>
            <a:ext cx="15163799" cy="1785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ts val="0"/>
              </a:spcBef>
              <a:defRPr/>
            </a:pPr>
            <a:endParaRPr sz="1400" dirty="0"/>
          </a:p>
          <a:p>
            <a:pPr algn="ctr">
              <a:lnSpc>
                <a:spcPts val="4759"/>
              </a:lnSpc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Autores</a:t>
            </a:r>
            <a:endParaRPr lang="en-US" sz="280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algn="ctr">
              <a:lnSpc>
                <a:spcPts val="4759"/>
              </a:lnSpc>
              <a:spcBef>
                <a:spcPts val="0"/>
              </a:spcBef>
              <a:defRPr/>
            </a:pPr>
            <a:r>
              <a:rPr lang="en-US" sz="2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 Jonathan Jantorno Rocha e Igor Amazonas de Andrade</a:t>
            </a:r>
            <a:endParaRPr dirty="0"/>
          </a:p>
        </p:txBody>
      </p:sp>
      <p:sp>
        <p:nvSpPr>
          <p:cNvPr id="265436110" name="TextBox 3"/>
          <p:cNvSpPr txBox="1"/>
          <p:nvPr/>
        </p:nvSpPr>
        <p:spPr bwMode="auto">
          <a:xfrm>
            <a:off x="1059575" y="7062996"/>
            <a:ext cx="15810884" cy="11699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Órgão</a:t>
            </a:r>
            <a:endParaRPr lang="en-US" sz="280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algn="ctr">
              <a:lnSpc>
                <a:spcPts val="4759"/>
              </a:lnSpc>
              <a:spcBef>
                <a:spcPts val="0"/>
              </a:spcBef>
              <a:defRPr/>
            </a:pPr>
            <a:r>
              <a:rPr lang="pt-BR" sz="2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Subsecretaria Municipal de Proteção e Defesa Civil – CARIACICA/ES </a:t>
            </a:r>
            <a:endParaRPr lang="en-US" sz="280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8C9F06E-F2B6-DAD0-F6BA-E5B749C6AE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857514" y="232229"/>
            <a:ext cx="4448629" cy="177945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3BD1553-D0D6-AABF-2E01-6A302928E5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9029" y="232229"/>
            <a:ext cx="4448629" cy="1779452"/>
          </a:xfrm>
          <a:prstGeom prst="rect">
            <a:avLst/>
          </a:prstGeom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id="{F8269B89-8661-EBFF-D703-E2D3E1B6650C}"/>
              </a:ext>
            </a:extLst>
          </p:cNvPr>
          <p:cNvGrpSpPr/>
          <p:nvPr/>
        </p:nvGrpSpPr>
        <p:grpSpPr>
          <a:xfrm>
            <a:off x="8305800" y="2324100"/>
            <a:ext cx="4343400" cy="1376504"/>
            <a:chOff x="8001000" y="2781300"/>
            <a:chExt cx="4079803" cy="1295400"/>
          </a:xfrm>
        </p:grpSpPr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4AFB4722-2562-94B1-F34F-D8A5E984A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772" b="17316"/>
            <a:stretch>
              <a:fillRect/>
            </a:stretch>
          </p:blipFill>
          <p:spPr>
            <a:xfrm>
              <a:off x="8001000" y="2856349"/>
              <a:ext cx="4079803" cy="1220351"/>
            </a:xfrm>
            <a:prstGeom prst="rect">
              <a:avLst/>
            </a:prstGeom>
          </p:spPr>
        </p:pic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04D6FAEC-D873-E9F8-960F-858831AB9342}"/>
                </a:ext>
              </a:extLst>
            </p:cNvPr>
            <p:cNvSpPr/>
            <p:nvPr/>
          </p:nvSpPr>
          <p:spPr>
            <a:xfrm rot="20275174">
              <a:off x="9829800" y="2781300"/>
              <a:ext cx="381000" cy="152400"/>
            </a:xfrm>
            <a:prstGeom prst="rect">
              <a:avLst/>
            </a:prstGeom>
            <a:solidFill>
              <a:srgbClr val="EDEDE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20" name="Imagem 19">
            <a:extLst>
              <a:ext uri="{FF2B5EF4-FFF2-40B4-BE49-F238E27FC236}">
                <a16:creationId xmlns:a16="http://schemas.microsoft.com/office/drawing/2014/main" id="{6AE8374B-53AD-C6CA-C00D-9ABE3D7A40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114"/>
          <a:stretch>
            <a:fillRect/>
          </a:stretch>
        </p:blipFill>
        <p:spPr>
          <a:xfrm>
            <a:off x="5607326" y="1902513"/>
            <a:ext cx="3554817" cy="191553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EDC8890-FC09-D631-2670-F0A1BC9634DD}"/>
              </a:ext>
            </a:extLst>
          </p:cNvPr>
          <p:cNvSpPr/>
          <p:nvPr/>
        </p:nvSpPr>
        <p:spPr bwMode="auto">
          <a:xfrm>
            <a:off x="18143" y="0"/>
            <a:ext cx="18288000" cy="103251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/>
          </a:blipFill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75677741" name="Rectangle 1"/>
          <p:cNvSpPr>
            <a:spLocks noChangeArrowheads="1"/>
          </p:cNvSpPr>
          <p:nvPr/>
        </p:nvSpPr>
        <p:spPr bwMode="auto">
          <a:xfrm>
            <a:off x="742042" y="2328565"/>
            <a:ext cx="17164957" cy="642387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30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Recursos Humanos</a:t>
            </a:r>
            <a:endParaRPr sz="3000" dirty="0"/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0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Gestão:</a:t>
            </a: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</a:t>
            </a:r>
            <a:endParaRPr sz="3000" dirty="0"/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Subsecretário Municipal de Proteção e Defesa Civil (Jonathan Jantorno Rocha). </a:t>
            </a:r>
            <a:endParaRPr sz="3000" dirty="0"/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pt-BR" sz="2000" b="1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  <a:ea typeface="Google Sans Text"/>
            </a:endParaRPr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0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Implementação Técnica:</a:t>
            </a: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</a:t>
            </a:r>
            <a:endParaRPr sz="3000" dirty="0"/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Analista do Executivo Municipal - Especialista em Geoprocessamento (Igor Amazonas de Andrade).</a:t>
            </a:r>
            <a:endParaRPr lang="pt-BR" sz="3000" dirty="0">
              <a:latin typeface="Arial"/>
              <a:ea typeface="Google Sans Text"/>
            </a:endParaRPr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pt-BR" sz="2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  <a:ea typeface="Google Sans Text"/>
            </a:endParaRPr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0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Corpo Operacional:</a:t>
            </a: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</a:t>
            </a:r>
            <a:endParaRPr sz="3000" dirty="0"/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Agentes de Defesa Civil capacitados na coleta de </a:t>
            </a:r>
            <a:r>
              <a:rPr lang="pt-BR" sz="3000" b="0" i="0" u="none" strike="noStrike" cap="none" dirty="0" err="1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geodados</a:t>
            </a: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. </a:t>
            </a:r>
            <a:endParaRPr sz="3000" dirty="0"/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3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2848A7C6-CCF6-E11C-0811-454DDDF15C2B}"/>
              </a:ext>
            </a:extLst>
          </p:cNvPr>
          <p:cNvSpPr txBox="1"/>
          <p:nvPr/>
        </p:nvSpPr>
        <p:spPr bwMode="auto">
          <a:xfrm>
            <a:off x="304800" y="464763"/>
            <a:ext cx="5711848" cy="1127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ts val="0"/>
              </a:spcBef>
              <a:defRPr/>
            </a:pPr>
            <a:r>
              <a:rPr lang="en-US" sz="5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Escopo</a:t>
            </a:r>
            <a:r>
              <a:rPr lang="en-US" sz="5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 Geral</a:t>
            </a:r>
            <a:endParaRPr sz="55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7BD2ED1-B9AD-7F8C-BA7B-FF9CE2F0D4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03361" y="201864"/>
            <a:ext cx="5375541" cy="201591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84DCB20-98A3-2F40-53AF-C7991F491948}"/>
              </a:ext>
            </a:extLst>
          </p:cNvPr>
          <p:cNvSpPr/>
          <p:nvPr/>
        </p:nvSpPr>
        <p:spPr bwMode="auto">
          <a:xfrm>
            <a:off x="18143" y="0"/>
            <a:ext cx="18288000" cy="103251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/>
          </a:blipFill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11520680" name="Rectangle 3"/>
          <p:cNvSpPr>
            <a:spLocks noChangeArrowheads="1"/>
          </p:cNvSpPr>
          <p:nvPr/>
        </p:nvSpPr>
        <p:spPr bwMode="auto">
          <a:xfrm>
            <a:off x="957121" y="2268980"/>
            <a:ext cx="16492679" cy="635558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0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Arquitetura e </a:t>
            </a:r>
            <a:r>
              <a:rPr lang="pt-BR" sz="3000" b="1" i="0" u="none" strike="noStrike" cap="none" dirty="0" err="1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Geoinformática</a:t>
            </a:r>
            <a:r>
              <a:rPr lang="pt-BR" sz="30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:</a:t>
            </a: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Desenvolvimento do ecossistema GEORISCO CARIACICA sobre a plataforma </a:t>
            </a:r>
            <a:r>
              <a:rPr lang="pt-BR" sz="3000" b="0" i="1" u="none" strike="noStrike" cap="none" dirty="0" err="1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ArcGIS</a:t>
            </a:r>
            <a:r>
              <a:rPr lang="pt-BR" sz="3000" b="0" i="1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Enterprise</a:t>
            </a: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. </a:t>
            </a:r>
          </a:p>
          <a:p>
            <a:pPr marL="0" marR="0" lvl="0" indent="0" algn="just" defTabSz="914400" rtl="0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pt-BR" sz="2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  <a:ea typeface="Google Sans Text"/>
            </a:endParaRPr>
          </a:p>
          <a:p>
            <a:pPr marL="0" marR="0" lvl="0" indent="0" algn="just" defTabSz="914400" rtl="0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0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Informatização das Vistorias em Campo:</a:t>
            </a: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Padronização da coleta de dados georreferenciados e registros fotográficos via formulários móveis integrados à rede corporativa. </a:t>
            </a:r>
          </a:p>
          <a:p>
            <a:pPr marL="0" marR="0" lvl="0" indent="0" algn="just" defTabSz="914400" rtl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defRPr/>
            </a:pPr>
            <a:endParaRPr lang="pt-BR" sz="3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  <a:ea typeface="Google Sans Text"/>
            </a:endParaRPr>
          </a:p>
          <a:p>
            <a:pPr marL="0" marR="0" lvl="0" indent="0" algn="just" defTabSz="914400" rtl="0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0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Automação de Processos:</a:t>
            </a: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Automatização da geração dos </a:t>
            </a:r>
            <a:r>
              <a:rPr lang="pt-BR" sz="3000" b="0" i="1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Relatórios Técnicos de Vistoria de Defesa Civil</a:t>
            </a: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, otimizando a rotina do escritório. </a:t>
            </a:r>
          </a:p>
          <a:p>
            <a:pPr marL="0" marR="0" lvl="0" indent="0" algn="just" defTabSz="914400" rtl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defRPr/>
            </a:pPr>
            <a:endParaRPr lang="pt-BR" sz="3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  <a:ea typeface="Google Sans Text"/>
            </a:endParaRPr>
          </a:p>
          <a:p>
            <a:pPr marL="0" marR="0" lvl="0" indent="0" algn="just" defTabSz="914400" rtl="0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0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Mapeamento Socioeconômico:</a:t>
            </a: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Cadastro estruturado de indicadores de vulnerabilidade social (identificação de idosos, crianças e pessoas com deficiência ou mobilidade reduzida). </a:t>
            </a:r>
          </a:p>
          <a:p>
            <a:pPr marL="0" marR="0" lvl="0" indent="0" algn="just" defTabSz="914400" rtl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defRPr/>
            </a:pPr>
            <a:endParaRPr lang="pt-BR" sz="3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  <a:ea typeface="Google Sans Text"/>
            </a:endParaRPr>
          </a:p>
          <a:p>
            <a:pPr marL="0" marR="0" lvl="0" indent="0" algn="just" defTabSz="914400" rtl="0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0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Capacitação Continuada:</a:t>
            </a: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Treinamento do corpo operacional para manuseio da solução SIG (</a:t>
            </a:r>
            <a:r>
              <a:rPr lang="pt-BR" sz="3000" b="0" i="1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Sistema de Informação Geográfica</a:t>
            </a: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). </a:t>
            </a:r>
            <a:endParaRPr lang="pt-BR" sz="3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FD416494-DBFD-55D6-3CDD-E386F6C8DDEF}"/>
              </a:ext>
            </a:extLst>
          </p:cNvPr>
          <p:cNvSpPr txBox="1"/>
          <p:nvPr/>
        </p:nvSpPr>
        <p:spPr bwMode="auto">
          <a:xfrm>
            <a:off x="152400" y="464763"/>
            <a:ext cx="8458200" cy="11246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1" algn="ctr">
              <a:lnSpc>
                <a:spcPts val="9799"/>
              </a:lnSpc>
              <a:spcBef>
                <a:spcPts val="0"/>
              </a:spcBef>
              <a:defRPr/>
            </a:pPr>
            <a:r>
              <a:rPr lang="en-US" sz="5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Ações</a:t>
            </a:r>
            <a:r>
              <a:rPr lang="en-US" sz="5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 </a:t>
            </a:r>
            <a:r>
              <a:rPr lang="en-US" sz="5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Desenvolvidas</a:t>
            </a:r>
            <a:endParaRPr lang="en-US" sz="5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EB1AF87-50FA-0A31-CC7A-F87A259783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03361" y="201864"/>
            <a:ext cx="5375541" cy="201591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82987EB-1BBD-EA9A-196F-D4EBEE2AC9B8}"/>
              </a:ext>
            </a:extLst>
          </p:cNvPr>
          <p:cNvSpPr/>
          <p:nvPr/>
        </p:nvSpPr>
        <p:spPr bwMode="auto">
          <a:xfrm>
            <a:off x="18143" y="-38100"/>
            <a:ext cx="18288000" cy="103251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/>
          </a:blipFill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42389646" name="TextBox 4"/>
          <p:cNvSpPr txBox="1"/>
          <p:nvPr/>
        </p:nvSpPr>
        <p:spPr bwMode="auto">
          <a:xfrm>
            <a:off x="609600" y="146904"/>
            <a:ext cx="10187522" cy="11246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99"/>
              </a:lnSpc>
              <a:spcBef>
                <a:spcPts val="0"/>
              </a:spcBef>
              <a:defRPr/>
            </a:pPr>
            <a:r>
              <a:rPr lang="en-US" sz="5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Resultados</a:t>
            </a:r>
            <a:r>
              <a:rPr lang="en-US" sz="5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 </a:t>
            </a:r>
            <a:r>
              <a:rPr lang="en-US" sz="5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Alcançados</a:t>
            </a:r>
            <a:endParaRPr lang="en-US" sz="5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8A51966-0769-90F3-A158-59121E5DD0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8580" y="201865"/>
            <a:ext cx="3830321" cy="1436435"/>
          </a:xfrm>
          <a:prstGeom prst="rect">
            <a:avLst/>
          </a:prstGeom>
        </p:spPr>
      </p:pic>
      <p:grpSp>
        <p:nvGrpSpPr>
          <p:cNvPr id="13" name="Agrupar 12">
            <a:extLst>
              <a:ext uri="{FF2B5EF4-FFF2-40B4-BE49-F238E27FC236}">
                <a16:creationId xmlns:a16="http://schemas.microsoft.com/office/drawing/2014/main" id="{B669360F-CD0B-1FF9-EC0E-09B0D7B7074C}"/>
              </a:ext>
            </a:extLst>
          </p:cNvPr>
          <p:cNvGrpSpPr/>
          <p:nvPr/>
        </p:nvGrpSpPr>
        <p:grpSpPr>
          <a:xfrm>
            <a:off x="2133600" y="1065812"/>
            <a:ext cx="13639800" cy="9093200"/>
            <a:chOff x="2133600" y="1065812"/>
            <a:chExt cx="13639800" cy="9093200"/>
          </a:xfrm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D305CBD1-5339-2813-C378-ABAFDA612A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3600" y="1065812"/>
              <a:ext cx="13639800" cy="9093200"/>
            </a:xfrm>
            <a:prstGeom prst="rect">
              <a:avLst/>
            </a:prstGeom>
          </p:spPr>
        </p:pic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EBC7373E-DAFF-805C-E452-10477E7EFBA1}"/>
                </a:ext>
              </a:extLst>
            </p:cNvPr>
            <p:cNvSpPr/>
            <p:nvPr/>
          </p:nvSpPr>
          <p:spPr>
            <a:xfrm>
              <a:off x="7391400" y="6438900"/>
              <a:ext cx="2895600" cy="304800"/>
            </a:xfrm>
            <a:prstGeom prst="rect">
              <a:avLst/>
            </a:prstGeom>
            <a:solidFill>
              <a:srgbClr val="01143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E88E1F68-E6F1-5A88-6457-0C9DBCE8C4C4}"/>
              </a:ext>
            </a:extLst>
          </p:cNvPr>
          <p:cNvSpPr/>
          <p:nvPr/>
        </p:nvSpPr>
        <p:spPr bwMode="auto">
          <a:xfrm>
            <a:off x="18143" y="0"/>
            <a:ext cx="18288000" cy="103251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/>
          </a:blipFill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328976183" name="TextBox 5"/>
          <p:cNvSpPr txBox="1"/>
          <p:nvPr/>
        </p:nvSpPr>
        <p:spPr bwMode="auto">
          <a:xfrm>
            <a:off x="762001" y="769155"/>
            <a:ext cx="7391400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ts val="0"/>
              </a:spcBef>
              <a:defRPr/>
            </a:pPr>
            <a:r>
              <a:rPr lang="pt-BR" sz="5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Recursos Financeiros e de Infraestrutura</a:t>
            </a:r>
            <a:endParaRPr lang="en-US" sz="5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1254257560" name="Rectangle 1"/>
          <p:cNvSpPr>
            <a:spLocks noChangeArrowheads="1"/>
          </p:cNvSpPr>
          <p:nvPr/>
        </p:nvSpPr>
        <p:spPr bwMode="auto">
          <a:xfrm>
            <a:off x="762001" y="3409882"/>
            <a:ext cx="16464066" cy="479265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0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Aporte Financeiro Adicional:</a:t>
            </a: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</a:t>
            </a:r>
            <a:r>
              <a:rPr lang="pt-BR" sz="32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R$ 0,00 </a:t>
            </a:r>
            <a:r>
              <a:rPr lang="pt-BR" sz="28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(Sem acréscimo orçamentário). </a:t>
            </a:r>
            <a:endParaRPr dirty="0"/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pt-BR" sz="2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  <a:ea typeface="Google Sans Text"/>
            </a:endParaRPr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0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Infraestrutura Mobilizada:</a:t>
            </a:r>
            <a:endParaRPr lang="pt-BR" sz="3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  <a:ea typeface="Google Sans Text"/>
            </a:endParaRPr>
          </a:p>
          <a:p>
            <a:pPr marL="723900" marR="0" lvl="0" indent="-27305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pt-BR" sz="28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Reaproveitamento do ativo de software já licenciado (</a:t>
            </a:r>
            <a:r>
              <a:rPr lang="pt-BR" sz="2800" b="0" i="1" u="none" strike="noStrike" cap="none" dirty="0" err="1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ArcGIS</a:t>
            </a:r>
            <a:r>
              <a:rPr lang="pt-BR" sz="2800" b="0" i="1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Enterprise</a:t>
            </a:r>
            <a:r>
              <a:rPr lang="pt-BR" sz="28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);</a:t>
            </a:r>
            <a:endParaRPr dirty="0"/>
          </a:p>
          <a:p>
            <a:pPr marL="723900" marR="0" lvl="0" indent="-27305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pt-BR" sz="28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Utilização do parque tecnológico e servidores da infraestrutura de TI municipal; </a:t>
            </a:r>
            <a:endParaRPr dirty="0"/>
          </a:p>
          <a:p>
            <a:pPr marL="723900" marR="0" lvl="0" indent="-273050" algn="l" defTabSz="914400" rtl="0"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pt-BR" sz="28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Dispositivos móveis com conectividade de dados e capacidade GNSS já integrados à rotina de serviço. </a:t>
            </a:r>
            <a:endParaRPr dirty="0"/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3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E1CAF75-3F02-18BA-D514-26C65753F9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03361" y="201864"/>
            <a:ext cx="5375541" cy="201591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974289A-8A15-AE64-6AC7-D243D1EACCA8}"/>
              </a:ext>
            </a:extLst>
          </p:cNvPr>
          <p:cNvSpPr/>
          <p:nvPr/>
        </p:nvSpPr>
        <p:spPr bwMode="auto">
          <a:xfrm>
            <a:off x="18143" y="0"/>
            <a:ext cx="18288000" cy="103251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/>
          </a:blipFill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2096676458" name="TextBox 4"/>
          <p:cNvSpPr txBox="1"/>
          <p:nvPr/>
        </p:nvSpPr>
        <p:spPr bwMode="auto">
          <a:xfrm>
            <a:off x="1028700" y="492007"/>
            <a:ext cx="11145843" cy="1127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799"/>
              </a:lnSpc>
              <a:spcBef>
                <a:spcPts val="0"/>
              </a:spcBef>
              <a:defRPr/>
            </a:pPr>
            <a:r>
              <a:rPr lang="en-US" sz="5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Lições</a:t>
            </a:r>
            <a:r>
              <a:rPr lang="en-US" sz="5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 </a:t>
            </a:r>
            <a:r>
              <a:rPr lang="en-US" sz="5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Aprendidas</a:t>
            </a:r>
            <a:endParaRPr sz="5500" dirty="0"/>
          </a:p>
        </p:txBody>
      </p:sp>
      <p:sp>
        <p:nvSpPr>
          <p:cNvPr id="1957476134" name="Rectangle 1"/>
          <p:cNvSpPr>
            <a:spLocks noChangeArrowheads="1"/>
          </p:cNvSpPr>
          <p:nvPr/>
        </p:nvSpPr>
        <p:spPr bwMode="auto">
          <a:xfrm>
            <a:off x="1028700" y="2019300"/>
            <a:ext cx="15977579" cy="715484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5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Fatores do Sucesso:</a:t>
            </a:r>
            <a:endParaRPr sz="3500" dirty="0"/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pt-BR" sz="1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  <a:ea typeface="Google Sans Text"/>
            </a:endParaRPr>
          </a:p>
          <a:p>
            <a:pPr marL="717550" marR="0" lvl="0" indent="-365125" algn="just" defTabSz="717550" rtl="0"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A padronização das variáveis coletadas em campo como requisito para a qualidade dos diagnósticos. </a:t>
            </a:r>
            <a:endParaRPr dirty="0"/>
          </a:p>
          <a:p>
            <a:pPr marL="717550" marR="0" lvl="0" indent="-365125" algn="just" defTabSz="717550" rtl="0"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endParaRPr lang="pt-BR" sz="2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  <a:ea typeface="Google Sans Text"/>
            </a:endParaRPr>
          </a:p>
          <a:p>
            <a:pPr marL="717550" marR="0" lvl="0" indent="-365125" algn="just" defTabSz="717550" rtl="0"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A automação de tarefas repetitivas como meio de devolver horas técnicas de trabalho à equipe de engenharia e gestão. </a:t>
            </a:r>
            <a:endParaRPr dirty="0"/>
          </a:p>
          <a:p>
            <a:pPr marL="717550" marR="0" lvl="0" indent="-365125" algn="just" defTabSz="717550" rtl="0"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endParaRPr lang="pt-BR" sz="2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  <a:ea typeface="Google Sans Text"/>
            </a:endParaRPr>
          </a:p>
          <a:p>
            <a:pPr marL="717550" marR="0" lvl="0" indent="-365125" algn="just" defTabSz="717550" rtl="0"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pt-BR" sz="3000" b="0" i="0" u="none" strike="noStrike" cap="none" spc="0" dirty="0">
                <a:ln>
                  <a:noFill/>
                </a:ln>
                <a:solidFill>
                  <a:schemeClr val="tx1"/>
                </a:solidFill>
                <a:latin typeface="Arial"/>
                <a:ea typeface="Arial"/>
                <a:cs typeface="Arial"/>
              </a:rPr>
              <a:t>O uso da inteligência geográfica para promover justiça social, integrando dados de risco físico e perfil populacional</a:t>
            </a: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. </a:t>
            </a:r>
            <a:endParaRPr dirty="0"/>
          </a:p>
          <a:p>
            <a:pPr marL="457200" marR="0" lvl="0" indent="-457200" algn="l" defTabSz="914400" rtl="0"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endParaRPr lang="pt-BR" sz="3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  <a:ea typeface="Google Sans Text"/>
            </a:endParaRPr>
          </a:p>
          <a:p>
            <a:pPr marL="0" marR="0" lvl="0" indent="0" algn="just" defTabSz="914400" rtl="0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5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Desafios e Mitigações:</a:t>
            </a:r>
            <a:endParaRPr sz="3500" dirty="0"/>
          </a:p>
          <a:p>
            <a:pPr marL="0" marR="0" lvl="0" indent="0" algn="just" defTabSz="914400" rtl="0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pt-BR" sz="1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  <a:ea typeface="Google Sans Text"/>
            </a:endParaRPr>
          </a:p>
          <a:p>
            <a:pPr marL="0" marR="0" lvl="0" indent="0" algn="just" defTabSz="914400" rtl="0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000" b="0" i="0" u="none" strike="noStrike" cap="none" spc="0" dirty="0">
                <a:ln>
                  <a:noFill/>
                </a:ln>
                <a:solidFill>
                  <a:schemeClr val="tx1"/>
                </a:solidFill>
                <a:latin typeface="Arial"/>
                <a:ea typeface="Arial"/>
                <a:cs typeface="Arial"/>
              </a:rPr>
              <a:t>Migramos para o fluxo 100% digital com treinamentos focados e telas intuitivas para os usuários</a:t>
            </a: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. </a:t>
            </a:r>
            <a:endParaRPr dirty="0"/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3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F26D0B0-E2EB-3DE5-6489-8C4F466E4E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03361" y="201864"/>
            <a:ext cx="5375541" cy="201591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4588307D-5F59-959B-0764-15B8DEF8249D}"/>
              </a:ext>
            </a:extLst>
          </p:cNvPr>
          <p:cNvSpPr/>
          <p:nvPr/>
        </p:nvSpPr>
        <p:spPr bwMode="auto">
          <a:xfrm>
            <a:off x="18143" y="0"/>
            <a:ext cx="18288000" cy="103251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/>
          </a:blipFill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821477900" name="TextBox 4"/>
          <p:cNvSpPr txBox="1"/>
          <p:nvPr/>
        </p:nvSpPr>
        <p:spPr bwMode="auto">
          <a:xfrm>
            <a:off x="977325" y="904875"/>
            <a:ext cx="10681276" cy="10450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38"/>
              </a:lnSpc>
              <a:spcBef>
                <a:spcPts val="0"/>
              </a:spcBef>
              <a:defRPr/>
            </a:pPr>
            <a:r>
              <a:rPr lang="en-US" sz="5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Diretrizes</a:t>
            </a:r>
            <a:r>
              <a:rPr lang="en-US" sz="5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 para </a:t>
            </a:r>
            <a:r>
              <a:rPr lang="en-US" sz="5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Replicabilidade</a:t>
            </a:r>
            <a:endParaRPr lang="en-US" sz="5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2076257223" name="Rectangle 1"/>
          <p:cNvSpPr>
            <a:spLocks noChangeArrowheads="1"/>
          </p:cNvSpPr>
          <p:nvPr/>
        </p:nvSpPr>
        <p:spPr bwMode="auto">
          <a:xfrm>
            <a:off x="993247" y="2891743"/>
            <a:ext cx="16032193" cy="53860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35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Passos para Replicabilidade em Outros Municípios:</a:t>
            </a:r>
            <a:endParaRPr sz="3500" dirty="0"/>
          </a:p>
          <a:p>
            <a:pPr marL="0" marR="0" lvl="0" indent="0" algn="just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3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</a:endParaRPr>
          </a:p>
          <a:p>
            <a:pPr marL="0" marR="0" lvl="0" indent="0" algn="just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28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Estruturação do Formulário Padrão:</a:t>
            </a:r>
            <a:r>
              <a:rPr lang="pt-BR" sz="28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Modelagem de ferramentas de coleta móvel (</a:t>
            </a:r>
            <a:r>
              <a:rPr lang="pt-BR" sz="2800" b="0" i="1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Survey123</a:t>
            </a:r>
            <a:r>
              <a:rPr lang="pt-BR" sz="28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ou equivalente de código aberto, por exemplo, </a:t>
            </a:r>
            <a:r>
              <a:rPr lang="pt-BR" sz="2800" b="0" i="0" u="none" strike="noStrike" cap="none" spc="0" dirty="0" err="1">
                <a:ln>
                  <a:noFill/>
                </a:ln>
                <a:solidFill>
                  <a:schemeClr val="tx1"/>
                </a:solidFill>
                <a:latin typeface="Arial"/>
                <a:ea typeface="Arial"/>
                <a:cs typeface="Arial"/>
              </a:rPr>
              <a:t>KoboToolbox</a:t>
            </a:r>
            <a:r>
              <a:rPr lang="pt-BR" sz="28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) com campos padronizados para vistorias físicas e socioeconômicas. </a:t>
            </a:r>
            <a:endParaRPr dirty="0"/>
          </a:p>
          <a:p>
            <a:pPr marL="0" marR="0" lvl="0" indent="0" algn="just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defRPr/>
            </a:pPr>
            <a:endParaRPr lang="pt-BR" sz="28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  <a:ea typeface="Google Sans Text"/>
            </a:endParaRPr>
          </a:p>
          <a:p>
            <a:pPr marL="0" marR="0" lvl="0" indent="0" algn="just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28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Coleta Georreferenciada:</a:t>
            </a:r>
            <a:r>
              <a:rPr lang="pt-BR" sz="28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Obrigatoriedade da captura da localização espacial (coordenadas GNSS) em cada vistoria executada. </a:t>
            </a:r>
            <a:endParaRPr dirty="0"/>
          </a:p>
          <a:p>
            <a:pPr marL="0" marR="0" lvl="0" indent="0" algn="just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defRPr/>
            </a:pPr>
            <a:endParaRPr lang="pt-BR" sz="28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  <a:ea typeface="Google Sans Text"/>
            </a:endParaRPr>
          </a:p>
          <a:p>
            <a:pPr marL="0" marR="0" lvl="0" indent="0" algn="just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28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Integração SIG:</a:t>
            </a:r>
            <a:r>
              <a:rPr lang="pt-BR" sz="28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Conexão da base de dados de campo a um ambiente SIG corporativo capaz de autogerar relatórios padronizados e subsidiar a atualização de planos de redução de riscos. </a:t>
            </a:r>
            <a:endParaRPr dirty="0"/>
          </a:p>
          <a:p>
            <a:pPr marL="0" marR="0" lvl="0" indent="0" algn="just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3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1E31C0D-B8D8-A880-5E9E-0B5DC453B8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03361" y="201864"/>
            <a:ext cx="5375541" cy="201591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58CD5430-5B6F-CA27-1C59-220A362F4E3D}"/>
              </a:ext>
            </a:extLst>
          </p:cNvPr>
          <p:cNvSpPr/>
          <p:nvPr/>
        </p:nvSpPr>
        <p:spPr bwMode="auto">
          <a:xfrm>
            <a:off x="18143" y="0"/>
            <a:ext cx="18288000" cy="103251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/>
          </a:blipFill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2063886752" name="TextBox 4"/>
          <p:cNvSpPr txBox="1"/>
          <p:nvPr/>
        </p:nvSpPr>
        <p:spPr bwMode="auto">
          <a:xfrm>
            <a:off x="381000" y="876300"/>
            <a:ext cx="5067300" cy="11246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ts val="0"/>
              </a:spcBef>
              <a:defRPr/>
            </a:pPr>
            <a:r>
              <a:rPr lang="en-US" sz="5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Conclusão</a:t>
            </a:r>
            <a:endParaRPr lang="en-US" sz="5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698095380" name="TextBox 5"/>
          <p:cNvSpPr txBox="1"/>
          <p:nvPr/>
        </p:nvSpPr>
        <p:spPr bwMode="auto">
          <a:xfrm>
            <a:off x="1304240" y="3314700"/>
            <a:ext cx="15679519" cy="2708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ts val="0"/>
              </a:spcBef>
              <a:defRPr/>
            </a:pPr>
            <a:r>
              <a:rPr lang="pt-BR" sz="4400" i="1" dirty="0"/>
              <a:t>"A transformação digital alinhada à inteligência geográfica maximiza a eficiência dos recursos públicos na Defesa Civil, viabilizando uma gestão de riscos humanizada, preditiva e pautada no planejamento territorial contínuo."</a:t>
            </a:r>
            <a:endParaRPr lang="en-US" sz="4400" i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CBDA23B-10FB-2E50-3F55-0EA8C8F218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03361" y="201864"/>
            <a:ext cx="5375541" cy="201591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0BBFEDA-076F-8CAD-192A-587A66F9B5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400" y="6077346"/>
            <a:ext cx="2505125" cy="251904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C030053C-C64D-59B2-B489-FEC87BF6C385}"/>
              </a:ext>
            </a:extLst>
          </p:cNvPr>
          <p:cNvSpPr/>
          <p:nvPr/>
        </p:nvSpPr>
        <p:spPr bwMode="auto">
          <a:xfrm>
            <a:off x="18143" y="0"/>
            <a:ext cx="18288000" cy="103251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/>
          </a:blipFill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423543246" name="TextBox 3"/>
          <p:cNvSpPr txBox="1"/>
          <p:nvPr/>
        </p:nvSpPr>
        <p:spPr bwMode="auto">
          <a:xfrm>
            <a:off x="1295400" y="910742"/>
            <a:ext cx="16324564" cy="3593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94"/>
              </a:lnSpc>
              <a:defRPr/>
            </a:pPr>
            <a:r>
              <a:rPr lang="en-US" sz="5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Contextualização</a:t>
            </a:r>
            <a:endParaRPr lang="en-US" sz="5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755647" lvl="1" indent="-377824" algn="l">
              <a:lnSpc>
                <a:spcPts val="4899"/>
              </a:lnSpc>
              <a:buFont typeface="Arial"/>
              <a:buChar char="•"/>
              <a:defRPr/>
            </a:pPr>
            <a:endParaRPr lang="en-US" sz="5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algn="l">
              <a:lnSpc>
                <a:spcPts val="4200"/>
              </a:lnSpc>
              <a:defRPr/>
            </a:pPr>
            <a:endParaRPr lang="en-US" sz="5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algn="ctr">
              <a:lnSpc>
                <a:spcPts val="9194"/>
              </a:lnSpc>
              <a:defRPr/>
            </a:pPr>
            <a:endParaRPr lang="en-US" sz="5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959891680" name="Rectangle 3"/>
          <p:cNvSpPr>
            <a:spLocks noChangeArrowheads="1"/>
          </p:cNvSpPr>
          <p:nvPr/>
        </p:nvSpPr>
        <p:spPr bwMode="auto">
          <a:xfrm>
            <a:off x="1295400" y="3368146"/>
            <a:ext cx="15163799" cy="44333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35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Diagnóstico do Problema:</a:t>
            </a:r>
            <a:endParaRPr lang="pt-BR" sz="35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</a:endParaRPr>
          </a:p>
          <a:p>
            <a:pPr marL="0" marR="0" lvl="0" indent="0" algn="just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defRPr/>
            </a:pP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Ausência de uma plataforma corporativa georreferenciada para o registro e a gestão dos chamados operacionais da Defesa Civil. </a:t>
            </a:r>
            <a:endParaRPr sz="3000" dirty="0"/>
          </a:p>
          <a:p>
            <a:pPr marL="0" marR="0" lvl="0" indent="0" algn="just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defRPr/>
            </a:pP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Descentralização e fragmentação das informações referentes às vistorias técnicas executadas. </a:t>
            </a:r>
            <a:endParaRPr sz="3000" dirty="0"/>
          </a:p>
          <a:p>
            <a:pPr marL="0" marR="0" lvl="0" indent="0" algn="just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4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37DAE1A-FE37-3698-CB5B-BF27DB26A2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03361" y="201864"/>
            <a:ext cx="5375541" cy="201591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781F05B-5CAE-2A0A-FA96-88D515758A39}"/>
              </a:ext>
            </a:extLst>
          </p:cNvPr>
          <p:cNvSpPr/>
          <p:nvPr/>
        </p:nvSpPr>
        <p:spPr bwMode="auto">
          <a:xfrm>
            <a:off x="18143" y="0"/>
            <a:ext cx="18288000" cy="103251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/>
          </a:blipFill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217520" name="TextBox 3"/>
          <p:cNvSpPr txBox="1"/>
          <p:nvPr/>
        </p:nvSpPr>
        <p:spPr bwMode="auto">
          <a:xfrm>
            <a:off x="995148" y="538385"/>
            <a:ext cx="16553164" cy="4131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94"/>
              </a:lnSpc>
              <a:defRPr/>
            </a:pPr>
            <a:r>
              <a:rPr lang="en-US" sz="5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Contextualização</a:t>
            </a:r>
            <a:endParaRPr lang="en-US" sz="5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755647" lvl="1" indent="-377824" algn="l">
              <a:lnSpc>
                <a:spcPts val="4899"/>
              </a:lnSpc>
              <a:buFont typeface="Arial"/>
              <a:buChar char="•"/>
              <a:defRPr/>
            </a:pPr>
            <a:endParaRPr lang="en-US" sz="5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algn="l">
              <a:lnSpc>
                <a:spcPts val="4200"/>
              </a:lnSpc>
              <a:defRPr/>
            </a:pPr>
            <a:endParaRPr lang="en-US" sz="5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algn="l">
              <a:lnSpc>
                <a:spcPts val="4200"/>
              </a:lnSpc>
              <a:defRPr/>
            </a:pPr>
            <a:endParaRPr lang="en-US" sz="5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algn="ctr">
              <a:lnSpc>
                <a:spcPts val="9194"/>
              </a:lnSpc>
              <a:defRPr/>
            </a:pPr>
            <a:endParaRPr lang="en-US" sz="5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1748109035" name="Rectangle 1"/>
          <p:cNvSpPr>
            <a:spLocks noChangeArrowheads="1"/>
          </p:cNvSpPr>
          <p:nvPr/>
        </p:nvSpPr>
        <p:spPr bwMode="auto">
          <a:xfrm>
            <a:off x="995148" y="6226873"/>
            <a:ext cx="16088990" cy="274690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35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Impactos Operacionais e Estratégicos:</a:t>
            </a:r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</a:endParaRPr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defRPr/>
            </a:pPr>
            <a:r>
              <a:rPr lang="pt-BR" sz="28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</a:t>
            </a: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Lentidão do tempo de resposta em cenários de emergência. </a:t>
            </a:r>
            <a:endParaRPr sz="3000" dirty="0"/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defRPr/>
            </a:pP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Falta de ferramentas adequadas para tomada de decisão a nível de gestão estratégica.</a:t>
            </a:r>
            <a:endParaRPr sz="3000" dirty="0"/>
          </a:p>
          <a:p>
            <a:pPr marL="0" marR="0" lv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8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  <p:sp>
        <p:nvSpPr>
          <p:cNvPr id="512811701" name="Rectangle 1"/>
          <p:cNvSpPr>
            <a:spLocks noChangeArrowheads="1"/>
          </p:cNvSpPr>
          <p:nvPr/>
        </p:nvSpPr>
        <p:spPr bwMode="auto">
          <a:xfrm>
            <a:off x="967907" y="2210390"/>
            <a:ext cx="16089719" cy="443198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35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Justificativa do Projeto:</a:t>
            </a:r>
            <a:endParaRPr dirty="0"/>
          </a:p>
          <a:p>
            <a:pPr marL="0" marR="0" lvl="0" indent="0" algn="just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3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</a:endParaRPr>
          </a:p>
          <a:p>
            <a:pPr marL="0" marR="0" lvl="0" indent="0" algn="just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defRPr/>
            </a:pP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Ineficiência e morosidade na recuperação do histórico técnico de ocorrências por localidade ou intervalo. </a:t>
            </a:r>
            <a:endParaRPr sz="3000" dirty="0"/>
          </a:p>
          <a:p>
            <a:pPr marL="0" marR="0" lvl="0" indent="0" algn="just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pt-BR" sz="2000" dirty="0">
              <a:latin typeface="Arial"/>
              <a:ea typeface="Google Sans Text"/>
            </a:endParaRPr>
          </a:p>
          <a:p>
            <a:pPr marL="0" marR="0" lvl="0" indent="0" algn="just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defRPr/>
            </a:pP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Estagnação do Plano Municipal de Redução de Riscos (PMRR), que se mantinha estático devido à falta de alimentação contínua de dados. </a:t>
            </a:r>
            <a:endParaRPr sz="3000" dirty="0"/>
          </a:p>
          <a:p>
            <a:pPr marL="0" marR="0" lvl="0" indent="0" algn="just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4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A697D19-1F7E-3CA2-8677-7644F0FFDB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03361" y="201864"/>
            <a:ext cx="5375541" cy="201591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80BAB3D-6DDA-C160-E4B4-F399B1090D7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59078E82-4A92-A2EC-C9B4-D59E04331322}"/>
              </a:ext>
            </a:extLst>
          </p:cNvPr>
          <p:cNvGrpSpPr/>
          <p:nvPr/>
        </p:nvGrpSpPr>
        <p:grpSpPr>
          <a:xfrm>
            <a:off x="0" y="-8792"/>
            <a:ext cx="18288000" cy="10295792"/>
            <a:chOff x="0" y="-8792"/>
            <a:chExt cx="18288000" cy="10295792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B21FE523-11C0-A92E-3537-106295C5AFBD}"/>
                </a:ext>
              </a:extLst>
            </p:cNvPr>
            <p:cNvSpPr/>
            <p:nvPr/>
          </p:nvSpPr>
          <p:spPr bwMode="auto">
            <a:xfrm>
              <a:off x="9099" y="-8792"/>
              <a:ext cx="18260758" cy="8267700"/>
            </a:xfrm>
            <a:custGeom>
              <a:avLst/>
              <a:gdLst/>
              <a:ahLst/>
              <a:cxnLst/>
              <a:rect l="l" t="t" r="r" b="b"/>
              <a:pathLst>
                <a:path w="18288000" h="10287000" extrusionOk="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/>
            </a:blipFill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20DF81A-9023-C94E-325C-CF256EF50AF2}"/>
                </a:ext>
              </a:extLst>
            </p:cNvPr>
            <p:cNvSpPr/>
            <p:nvPr/>
          </p:nvSpPr>
          <p:spPr bwMode="auto">
            <a:xfrm>
              <a:off x="0" y="2019300"/>
              <a:ext cx="18288000" cy="8267700"/>
            </a:xfrm>
            <a:custGeom>
              <a:avLst/>
              <a:gdLst/>
              <a:ahLst/>
              <a:cxnLst/>
              <a:rect l="l" t="t" r="r" b="b"/>
              <a:pathLst>
                <a:path w="18288000" h="10287000" extrusionOk="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/>
            </a:blipFill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5EF01850-FFA9-A1D2-6BB2-21C0180591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8580" y="201865"/>
            <a:ext cx="3830321" cy="143643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7C27222-65A1-7F30-7219-668D3199E3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2" b="11439"/>
          <a:stretch>
            <a:fillRect/>
          </a:stretch>
        </p:blipFill>
        <p:spPr bwMode="auto">
          <a:xfrm>
            <a:off x="1447800" y="1865382"/>
            <a:ext cx="14630400" cy="7693417"/>
          </a:xfrm>
          <a:prstGeom prst="rect">
            <a:avLst/>
          </a:prstGeom>
        </p:spPr>
      </p:pic>
      <p:sp>
        <p:nvSpPr>
          <p:cNvPr id="14" name="TextBox 5">
            <a:extLst>
              <a:ext uri="{FF2B5EF4-FFF2-40B4-BE49-F238E27FC236}">
                <a16:creationId xmlns:a16="http://schemas.microsoft.com/office/drawing/2014/main" id="{4F66FF16-699C-89A2-60B2-9166079FF8D3}"/>
              </a:ext>
            </a:extLst>
          </p:cNvPr>
          <p:cNvSpPr txBox="1"/>
          <p:nvPr/>
        </p:nvSpPr>
        <p:spPr bwMode="auto">
          <a:xfrm>
            <a:off x="-152400" y="-99173"/>
            <a:ext cx="8531034" cy="1127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ts val="0"/>
              </a:spcBef>
              <a:defRPr/>
            </a:pPr>
            <a:r>
              <a:rPr lang="en-US" sz="44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Metodologia</a:t>
            </a:r>
            <a:r>
              <a:rPr lang="en-US" sz="44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Empregada</a:t>
            </a:r>
            <a:endParaRPr sz="4400" dirty="0"/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818F0D37-03C3-6867-EFBC-3857436B6B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090121"/>
            <a:ext cx="13335000" cy="661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20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Diagnóstico Estrutural:</a:t>
            </a:r>
            <a:r>
              <a:rPr lang="pt-BR" sz="2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Mapeamento do fluxo de atendimento e identificação de gargalos no gerenciamento de dados das vistorias.</a:t>
            </a:r>
            <a:endParaRPr sz="1200" dirty="0"/>
          </a:p>
        </p:txBody>
      </p:sp>
      <p:pic>
        <p:nvPicPr>
          <p:cNvPr id="23" name="Imagem 22">
            <a:hlinkClick r:id="rId6" action="ppaction://hlinkfile"/>
            <a:extLst>
              <a:ext uri="{FF2B5EF4-FFF2-40B4-BE49-F238E27FC236}">
                <a16:creationId xmlns:a16="http://schemas.microsoft.com/office/drawing/2014/main" id="{CAE3F8B2-1CF7-411F-5D72-B98E986D3C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6200" y="5295900"/>
            <a:ext cx="576263" cy="55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27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7EEFEA7-8530-A9AA-FEB5-E14E345D6537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81315D2A-263D-ECAB-080C-DC504B65AA86}"/>
              </a:ext>
            </a:extLst>
          </p:cNvPr>
          <p:cNvSpPr/>
          <p:nvPr/>
        </p:nvSpPr>
        <p:spPr bwMode="auto">
          <a:xfrm>
            <a:off x="-17060" y="-7210"/>
            <a:ext cx="18288000" cy="103251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/>
          </a:blipFill>
        </p:spPr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1383336674" name="TextBox 5">
            <a:extLst>
              <a:ext uri="{FF2B5EF4-FFF2-40B4-BE49-F238E27FC236}">
                <a16:creationId xmlns:a16="http://schemas.microsoft.com/office/drawing/2014/main" id="{29F387CF-1D56-4736-20AC-B9E1707DD673}"/>
              </a:ext>
            </a:extLst>
          </p:cNvPr>
          <p:cNvSpPr txBox="1"/>
          <p:nvPr/>
        </p:nvSpPr>
        <p:spPr bwMode="auto">
          <a:xfrm>
            <a:off x="634521" y="169451"/>
            <a:ext cx="8531034" cy="1127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ts val="0"/>
              </a:spcBef>
              <a:defRPr/>
            </a:pPr>
            <a:r>
              <a:rPr lang="en-US" sz="5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Metodologia</a:t>
            </a:r>
            <a:r>
              <a:rPr lang="en-US" sz="5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 </a:t>
            </a:r>
            <a:r>
              <a:rPr lang="en-US" sz="5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Empregada</a:t>
            </a:r>
            <a:endParaRPr sz="5500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EF19934-C6F2-3185-3B02-E78F7E0805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249400" y="205967"/>
            <a:ext cx="3740463" cy="1402737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2FB004FD-9766-3A4F-D907-AC8A90598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8357" y="8554521"/>
            <a:ext cx="3768471" cy="53860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16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Tela do aplicativo móvel de vistoria</a:t>
            </a:r>
            <a:endParaRPr sz="1050" b="1" dirty="0"/>
          </a:p>
          <a:p>
            <a:pPr marL="0" marR="0" lvl="0" indent="0" algn="l" defTabSz="914400" rtl="0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16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</a:t>
            </a:r>
            <a:endParaRPr sz="1050" b="1" dirty="0"/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26CF2EA4-77CA-E0B9-5D4F-2A244A3BF4B1}"/>
              </a:ext>
            </a:extLst>
          </p:cNvPr>
          <p:cNvGrpSpPr/>
          <p:nvPr/>
        </p:nvGrpSpPr>
        <p:grpSpPr>
          <a:xfrm>
            <a:off x="329721" y="1828800"/>
            <a:ext cx="12243279" cy="6629400"/>
            <a:chOff x="914400" y="1417511"/>
            <a:chExt cx="12289907" cy="5711118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0D99BB3D-5EB7-18A2-1235-D51F992B1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0400" y="1425835"/>
              <a:ext cx="3069707" cy="5702794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33F3F8FF-DF95-96FA-D271-B7A2294A8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4600" y="1417511"/>
              <a:ext cx="3069707" cy="5711084"/>
            </a:xfrm>
            <a:prstGeom prst="rect">
              <a:avLst/>
            </a:prstGeom>
          </p:spPr>
        </p:pic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EEF86519-FEF9-F399-E4AF-296CD2EE36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4275" b="10052"/>
            <a:stretch>
              <a:fillRect/>
            </a:stretch>
          </p:blipFill>
          <p:spPr bwMode="auto">
            <a:xfrm>
              <a:off x="914400" y="1441840"/>
              <a:ext cx="2985095" cy="5682860"/>
            </a:xfrm>
            <a:prstGeom prst="rect">
              <a:avLst/>
            </a:prstGeom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36200507-B8DE-3DAC-CFF0-EE6260A6B5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4036" b="9991"/>
            <a:stretch>
              <a:fillRect/>
            </a:stretch>
          </p:blipFill>
          <p:spPr bwMode="auto">
            <a:xfrm>
              <a:off x="3972100" y="1425835"/>
              <a:ext cx="2985096" cy="5702760"/>
            </a:xfrm>
            <a:prstGeom prst="rect">
              <a:avLst/>
            </a:prstGeom>
          </p:spPr>
        </p:pic>
      </p:grpSp>
      <p:sp>
        <p:nvSpPr>
          <p:cNvPr id="15" name="Rectangle 1">
            <a:extLst>
              <a:ext uri="{FF2B5EF4-FFF2-40B4-BE49-F238E27FC236}">
                <a16:creationId xmlns:a16="http://schemas.microsoft.com/office/drawing/2014/main" id="{21DB0877-3426-185E-C56A-7291A7322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25400" y="2916585"/>
            <a:ext cx="5066374" cy="176971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24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Planejamento </a:t>
            </a:r>
            <a:r>
              <a:rPr lang="pt-BR" sz="2400" b="1" i="0" u="none" strike="noStrike" cap="none" dirty="0" err="1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Geoinformatizado</a:t>
            </a:r>
            <a:r>
              <a:rPr lang="pt-BR" sz="24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:</a:t>
            </a:r>
          </a:p>
          <a:p>
            <a:pPr marL="0" marR="0" lvl="0" indent="0" algn="just" defTabSz="914400" rtl="0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24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Modelagem do formulário técnico georreferenciado e estruturação da arquitetura de dados espacializada.</a:t>
            </a:r>
          </a:p>
          <a:p>
            <a:pPr marL="0" marR="0" lvl="0" indent="0" algn="just" defTabSz="914400" rtl="0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sz="1400" dirty="0"/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F7CFC728-DC30-3196-C904-98CD1DE66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64426" y="5143500"/>
            <a:ext cx="5066374" cy="188401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24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Execução Operacional:</a:t>
            </a:r>
          </a:p>
          <a:p>
            <a:pPr marL="0" marR="0" lvl="0" indent="0" algn="just" defTabSz="914400" rtl="0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24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Coleta de dados georreferenciados em campo com dispositivos móveis e implementação da automação no processamento de relatórios. 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3688196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644186E-00C7-FD4E-DC98-1451FB82A6D1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89F8862C-5259-DE93-5C24-10993878F314}"/>
              </a:ext>
            </a:extLst>
          </p:cNvPr>
          <p:cNvGrpSpPr/>
          <p:nvPr/>
        </p:nvGrpSpPr>
        <p:grpSpPr>
          <a:xfrm>
            <a:off x="0" y="-8792"/>
            <a:ext cx="18288000" cy="10295792"/>
            <a:chOff x="0" y="-8792"/>
            <a:chExt cx="18288000" cy="10295792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B311E9AC-2885-3DA5-683A-1F6290A15D87}"/>
                </a:ext>
              </a:extLst>
            </p:cNvPr>
            <p:cNvSpPr/>
            <p:nvPr/>
          </p:nvSpPr>
          <p:spPr bwMode="auto">
            <a:xfrm>
              <a:off x="9099" y="-8792"/>
              <a:ext cx="18260758" cy="8267700"/>
            </a:xfrm>
            <a:custGeom>
              <a:avLst/>
              <a:gdLst/>
              <a:ahLst/>
              <a:cxnLst/>
              <a:rect l="l" t="t" r="r" b="b"/>
              <a:pathLst>
                <a:path w="18288000" h="10287000" extrusionOk="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/>
            </a:blipFill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B214A16B-11A6-315D-F4D2-405B826FED56}"/>
                </a:ext>
              </a:extLst>
            </p:cNvPr>
            <p:cNvSpPr/>
            <p:nvPr/>
          </p:nvSpPr>
          <p:spPr bwMode="auto">
            <a:xfrm>
              <a:off x="0" y="2019300"/>
              <a:ext cx="18288000" cy="8267700"/>
            </a:xfrm>
            <a:custGeom>
              <a:avLst/>
              <a:gdLst/>
              <a:ahLst/>
              <a:cxnLst/>
              <a:rect l="l" t="t" r="r" b="b"/>
              <a:pathLst>
                <a:path w="18288000" h="10287000" extrusionOk="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/>
            </a:blipFill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F790BDB9-86C7-DB30-5BDC-81CD566582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8580" y="201865"/>
            <a:ext cx="3830321" cy="1436435"/>
          </a:xfrm>
          <a:prstGeom prst="rect">
            <a:avLst/>
          </a:prstGeom>
        </p:spPr>
      </p:pic>
      <p:sp>
        <p:nvSpPr>
          <p:cNvPr id="1383336674" name="TextBox 5"/>
          <p:cNvSpPr txBox="1"/>
          <p:nvPr/>
        </p:nvSpPr>
        <p:spPr bwMode="auto">
          <a:xfrm>
            <a:off x="-201844" y="-55480"/>
            <a:ext cx="8531034" cy="1127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ts val="0"/>
              </a:spcBef>
              <a:defRPr/>
            </a:pPr>
            <a:r>
              <a:rPr lang="en-US" sz="44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Metodologia</a:t>
            </a:r>
            <a:r>
              <a:rPr lang="en-US" sz="44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Empregada</a:t>
            </a:r>
            <a:endParaRPr sz="4400" dirty="0"/>
          </a:p>
        </p:txBody>
      </p:sp>
      <p:sp>
        <p:nvSpPr>
          <p:cNvPr id="1243095932" name="Rectangle 1"/>
          <p:cNvSpPr>
            <a:spLocks noChangeArrowheads="1"/>
          </p:cNvSpPr>
          <p:nvPr/>
        </p:nvSpPr>
        <p:spPr bwMode="auto">
          <a:xfrm>
            <a:off x="561340" y="1168876"/>
            <a:ext cx="13335000" cy="7848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24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Avaliação e Gestão de Risco:</a:t>
            </a:r>
            <a:r>
              <a:rPr lang="pt-BR" sz="24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Cruzamento de dados para priorização de vulnerabilidades e atualização contínua do mapeamento do PMRR.</a:t>
            </a:r>
            <a:endParaRPr lang="pt-BR" sz="24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AC8169C-5AD3-A60D-B6FF-85AAB79004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3339" y="2142201"/>
            <a:ext cx="12501322" cy="702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636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39F8672-42EC-0B4D-D016-1EE85F76E874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ED2AAB4E-F32A-E880-2F53-55ED09370AE5}"/>
              </a:ext>
            </a:extLst>
          </p:cNvPr>
          <p:cNvGrpSpPr/>
          <p:nvPr/>
        </p:nvGrpSpPr>
        <p:grpSpPr>
          <a:xfrm>
            <a:off x="0" y="-8792"/>
            <a:ext cx="18288000" cy="10295792"/>
            <a:chOff x="0" y="-8792"/>
            <a:chExt cx="18288000" cy="10295792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DF199592-62CB-968E-E616-F31EF4CB02D4}"/>
                </a:ext>
              </a:extLst>
            </p:cNvPr>
            <p:cNvSpPr/>
            <p:nvPr/>
          </p:nvSpPr>
          <p:spPr bwMode="auto">
            <a:xfrm>
              <a:off x="9099" y="-8792"/>
              <a:ext cx="18260758" cy="8267700"/>
            </a:xfrm>
            <a:custGeom>
              <a:avLst/>
              <a:gdLst/>
              <a:ahLst/>
              <a:cxnLst/>
              <a:rect l="l" t="t" r="r" b="b"/>
              <a:pathLst>
                <a:path w="18288000" h="10287000" extrusionOk="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/>
            </a:blipFill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468FD21-1CBD-04FA-2358-D622C5CB8F8D}"/>
                </a:ext>
              </a:extLst>
            </p:cNvPr>
            <p:cNvSpPr/>
            <p:nvPr/>
          </p:nvSpPr>
          <p:spPr bwMode="auto">
            <a:xfrm>
              <a:off x="0" y="2019300"/>
              <a:ext cx="18288000" cy="8267700"/>
            </a:xfrm>
            <a:custGeom>
              <a:avLst/>
              <a:gdLst/>
              <a:ahLst/>
              <a:cxnLst/>
              <a:rect l="l" t="t" r="r" b="b"/>
              <a:pathLst>
                <a:path w="18288000" h="10287000" extrusionOk="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/>
            </a:blipFill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</p:grpSp>
      <p:sp>
        <p:nvSpPr>
          <p:cNvPr id="7" name="Rectangle 1">
            <a:extLst>
              <a:ext uri="{FF2B5EF4-FFF2-40B4-BE49-F238E27FC236}">
                <a16:creationId xmlns:a16="http://schemas.microsoft.com/office/drawing/2014/main" id="{3C0FA092-E618-A223-EDDA-39E4FF573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197" y="1211126"/>
            <a:ext cx="14315803" cy="7848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24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Monitoramento Dinâmico:</a:t>
            </a:r>
            <a:r>
              <a:rPr lang="pt-BR" sz="24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Sistematização de dados em painéis de gestão (</a:t>
            </a:r>
            <a:r>
              <a:rPr lang="pt-BR" sz="2400" b="0" i="1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dashboards</a:t>
            </a:r>
            <a:r>
              <a:rPr lang="pt-BR" sz="24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) e mapas temáticos em tempo real. </a:t>
            </a:r>
            <a:endParaRPr lang="pt-BR" sz="2400" dirty="0">
              <a:latin typeface="Arial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EFEBF5C-49B3-8A6C-6306-832413EA71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8580" y="201865"/>
            <a:ext cx="3830321" cy="1436435"/>
          </a:xfrm>
          <a:prstGeom prst="rect">
            <a:avLst/>
          </a:prstGeom>
        </p:spPr>
      </p:pic>
      <p:sp>
        <p:nvSpPr>
          <p:cNvPr id="1383336674" name="TextBox 5">
            <a:extLst>
              <a:ext uri="{FF2B5EF4-FFF2-40B4-BE49-F238E27FC236}">
                <a16:creationId xmlns:a16="http://schemas.microsoft.com/office/drawing/2014/main" id="{1DF9DC6B-5539-BD52-B010-E1191D09A520}"/>
              </a:ext>
            </a:extLst>
          </p:cNvPr>
          <p:cNvSpPr txBox="1"/>
          <p:nvPr/>
        </p:nvSpPr>
        <p:spPr bwMode="auto">
          <a:xfrm>
            <a:off x="-201844" y="-55480"/>
            <a:ext cx="8531034" cy="1127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ts val="0"/>
              </a:spcBef>
              <a:defRPr/>
            </a:pPr>
            <a:r>
              <a:rPr lang="en-US" sz="44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Metodologia</a:t>
            </a:r>
            <a:r>
              <a:rPr lang="en-US" sz="44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Empregada</a:t>
            </a:r>
            <a:endParaRPr sz="4400" dirty="0"/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6ADE0651-6394-C6B8-2901-517240ED2E72}"/>
              </a:ext>
            </a:extLst>
          </p:cNvPr>
          <p:cNvGrpSpPr/>
          <p:nvPr/>
        </p:nvGrpSpPr>
        <p:grpSpPr>
          <a:xfrm>
            <a:off x="3276600" y="2050189"/>
            <a:ext cx="11887200" cy="7117550"/>
            <a:chOff x="1447800" y="266700"/>
            <a:chExt cx="15831457" cy="9141856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84026C2C-3E3E-279C-0991-641D5CB38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47800" y="266700"/>
              <a:ext cx="15831457" cy="9138641"/>
            </a:xfrm>
            <a:prstGeom prst="rect">
              <a:avLst/>
            </a:prstGeom>
          </p:spPr>
        </p:pic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E13CEA89-851D-AB6B-C264-7027F066D88A}"/>
                </a:ext>
              </a:extLst>
            </p:cNvPr>
            <p:cNvSpPr/>
            <p:nvPr/>
          </p:nvSpPr>
          <p:spPr>
            <a:xfrm>
              <a:off x="5349280" y="2340252"/>
              <a:ext cx="11914271" cy="70683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id="{405B33BF-C8F5-D21E-9DA5-F2B837E87721}"/>
                </a:ext>
              </a:extLst>
            </p:cNvPr>
            <p:cNvGrpSpPr/>
            <p:nvPr/>
          </p:nvGrpSpPr>
          <p:grpSpPr>
            <a:xfrm>
              <a:off x="5192065" y="2285721"/>
              <a:ext cx="11939557" cy="6604631"/>
              <a:chOff x="4343400" y="2247900"/>
              <a:chExt cx="13792200" cy="7454235"/>
            </a:xfrm>
          </p:grpSpPr>
          <p:pic>
            <p:nvPicPr>
              <p:cNvPr id="9" name="Imagem 8">
                <a:extLst>
                  <a:ext uri="{FF2B5EF4-FFF2-40B4-BE49-F238E27FC236}">
                    <a16:creationId xmlns:a16="http://schemas.microsoft.com/office/drawing/2014/main" id="{BC299B6A-E2EF-12CE-EF7D-518E3FF82C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 bwMode="auto">
              <a:xfrm>
                <a:off x="8375726" y="2321525"/>
                <a:ext cx="4353429" cy="3812575"/>
              </a:xfrm>
              <a:prstGeom prst="rect">
                <a:avLst/>
              </a:prstGeom>
            </p:spPr>
          </p:pic>
          <p:pic>
            <p:nvPicPr>
              <p:cNvPr id="11" name="Imagem 10">
                <a:extLst>
                  <a:ext uri="{FF2B5EF4-FFF2-40B4-BE49-F238E27FC236}">
                    <a16:creationId xmlns:a16="http://schemas.microsoft.com/office/drawing/2014/main" id="{513E06F4-D766-EC17-D247-DE97F25479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 bwMode="auto">
              <a:xfrm>
                <a:off x="12878587" y="2247900"/>
                <a:ext cx="5257013" cy="3812575"/>
              </a:xfrm>
              <a:prstGeom prst="rect">
                <a:avLst/>
              </a:prstGeom>
            </p:spPr>
          </p:pic>
          <p:pic>
            <p:nvPicPr>
              <p:cNvPr id="13" name="Imagem 12">
                <a:extLst>
                  <a:ext uri="{FF2B5EF4-FFF2-40B4-BE49-F238E27FC236}">
                    <a16:creationId xmlns:a16="http://schemas.microsoft.com/office/drawing/2014/main" id="{BFC79816-8E6C-2FDC-888A-211C0AE430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 bwMode="auto">
              <a:xfrm>
                <a:off x="4343400" y="6157519"/>
                <a:ext cx="4164760" cy="3544616"/>
              </a:xfrm>
              <a:prstGeom prst="rect">
                <a:avLst/>
              </a:prstGeom>
            </p:spPr>
          </p:pic>
          <p:pic>
            <p:nvPicPr>
              <p:cNvPr id="15" name="Imagem 14">
                <a:extLst>
                  <a:ext uri="{FF2B5EF4-FFF2-40B4-BE49-F238E27FC236}">
                    <a16:creationId xmlns:a16="http://schemas.microsoft.com/office/drawing/2014/main" id="{3F197B01-D1F6-6961-1EFF-58D2A6B818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 bwMode="auto">
              <a:xfrm>
                <a:off x="4525010" y="2309446"/>
                <a:ext cx="3701284" cy="3048500"/>
              </a:xfrm>
              <a:prstGeom prst="rect">
                <a:avLst/>
              </a:prstGeom>
            </p:spPr>
          </p:pic>
          <p:pic>
            <p:nvPicPr>
              <p:cNvPr id="17" name="Imagem 16">
                <a:extLst>
                  <a:ext uri="{FF2B5EF4-FFF2-40B4-BE49-F238E27FC236}">
                    <a16:creationId xmlns:a16="http://schemas.microsoft.com/office/drawing/2014/main" id="{6AE20FEA-F739-BAD6-79E8-83FD2B947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 bwMode="auto">
              <a:xfrm>
                <a:off x="8435492" y="6286500"/>
                <a:ext cx="4213708" cy="3026748"/>
              </a:xfrm>
              <a:prstGeom prst="rect">
                <a:avLst/>
              </a:prstGeom>
            </p:spPr>
          </p:pic>
          <p:pic>
            <p:nvPicPr>
              <p:cNvPr id="21" name="Imagem 20">
                <a:extLst>
                  <a:ext uri="{FF2B5EF4-FFF2-40B4-BE49-F238E27FC236}">
                    <a16:creationId xmlns:a16="http://schemas.microsoft.com/office/drawing/2014/main" id="{A319591D-B089-9CD6-941F-4872DE83D4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718805" y="6282140"/>
                <a:ext cx="5416795" cy="339082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22766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B856536-DAA1-A91E-A3B8-B462F778A55F}"/>
              </a:ext>
            </a:extLst>
          </p:cNvPr>
          <p:cNvSpPr/>
          <p:nvPr/>
        </p:nvSpPr>
        <p:spPr bwMode="auto">
          <a:xfrm>
            <a:off x="18143" y="0"/>
            <a:ext cx="18288000" cy="103251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/>
          </a:blipFill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34052437" name="Rectangle 1"/>
          <p:cNvSpPr>
            <a:spLocks noChangeArrowheads="1"/>
          </p:cNvSpPr>
          <p:nvPr/>
        </p:nvSpPr>
        <p:spPr bwMode="auto">
          <a:xfrm>
            <a:off x="871025" y="2311958"/>
            <a:ext cx="16611600" cy="566308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35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Público-Alvo:</a:t>
            </a:r>
            <a:endParaRPr sz="3500" dirty="0"/>
          </a:p>
          <a:p>
            <a:pPr marL="0" marR="0" lv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3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</a:endParaRPr>
          </a:p>
          <a:p>
            <a:pPr marL="0" marR="0" lv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0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Interno:</a:t>
            </a: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</a:t>
            </a:r>
            <a:endParaRPr sz="3000" dirty="0"/>
          </a:p>
          <a:p>
            <a:pPr marL="457200" marR="0" lvl="0" indent="-92075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Gestores</a:t>
            </a:r>
            <a:r>
              <a:rPr lang="pt-BR" sz="3000" dirty="0">
                <a:latin typeface="Arial"/>
                <a:ea typeface="Google Sans Text"/>
              </a:rPr>
              <a:t>;</a:t>
            </a:r>
            <a:endParaRPr sz="3000" dirty="0"/>
          </a:p>
          <a:p>
            <a:pPr marL="457200" marR="0" lvl="0" indent="-92075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Corpo técnico da equipe de Proteção e Defesa Civil de Cariacica. </a:t>
            </a:r>
            <a:endParaRPr sz="3000" dirty="0"/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pt-BR" sz="3000" dirty="0">
              <a:latin typeface="Arial"/>
              <a:ea typeface="Google Sans Text"/>
            </a:endParaRPr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0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Externo:</a:t>
            </a: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</a:t>
            </a:r>
            <a:endParaRPr sz="3000" dirty="0"/>
          </a:p>
          <a:p>
            <a:pPr marL="633413" marR="0" lvl="0" indent="-288924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Munícipes, com prioridade às populações vulneráveis situadas em setores com alta suscetibilidade a movimentos de massa e inundações.</a:t>
            </a:r>
          </a:p>
          <a:p>
            <a:pPr marL="0" marR="0" lv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3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7116A144-A709-0731-401B-8390984705A2}"/>
              </a:ext>
            </a:extLst>
          </p:cNvPr>
          <p:cNvSpPr txBox="1"/>
          <p:nvPr/>
        </p:nvSpPr>
        <p:spPr bwMode="auto">
          <a:xfrm>
            <a:off x="304800" y="464763"/>
            <a:ext cx="5711848" cy="1127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ts val="0"/>
              </a:spcBef>
              <a:defRPr/>
            </a:pPr>
            <a:r>
              <a:rPr lang="en-US" sz="5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Escopo</a:t>
            </a:r>
            <a:r>
              <a:rPr lang="en-US" sz="5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 Geral</a:t>
            </a:r>
            <a:endParaRPr sz="55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F3F4769-FA36-31A2-82F1-EAE7AF39EF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03361" y="201864"/>
            <a:ext cx="5375541" cy="201591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86C065C-DF67-2DF0-B51C-C6218459CA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4484" y="2781300"/>
            <a:ext cx="5386423" cy="382077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CF0E1FB2-1554-6F3C-7CA4-CEDF4F12F28C}"/>
              </a:ext>
            </a:extLst>
          </p:cNvPr>
          <p:cNvSpPr/>
          <p:nvPr/>
        </p:nvSpPr>
        <p:spPr bwMode="auto">
          <a:xfrm>
            <a:off x="18143" y="0"/>
            <a:ext cx="18288000" cy="103251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/>
          </a:blipFill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05340151" name="Rectangle 2"/>
          <p:cNvSpPr>
            <a:spLocks noChangeArrowheads="1"/>
          </p:cNvSpPr>
          <p:nvPr/>
        </p:nvSpPr>
        <p:spPr bwMode="auto">
          <a:xfrm>
            <a:off x="1295400" y="3085725"/>
            <a:ext cx="16227008" cy="4115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0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Parcerias Institucionais:</a:t>
            </a: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</a:t>
            </a:r>
            <a:endParaRPr sz="3000" dirty="0"/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Projeto desenvolvido de forma autônoma, empregando exclusivamente a infraestrutura e o capital humano da Prefeitura Municipal de Cariacica. </a:t>
            </a:r>
            <a:endParaRPr sz="3000" dirty="0"/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pt-BR" sz="3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  <a:ea typeface="Google Sans Text"/>
            </a:endParaRPr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000" b="1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Vigência:</a:t>
            </a: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 </a:t>
            </a:r>
            <a:endParaRPr sz="3000" dirty="0"/>
          </a:p>
          <a:p>
            <a:pPr marL="0" marR="0" lvl="0" indent="0" algn="l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pt-BR" sz="3000" b="0" i="0" u="none" strike="noStrike" cap="none" dirty="0">
                <a:ln>
                  <a:noFill/>
                </a:ln>
                <a:solidFill>
                  <a:schemeClr val="tx1"/>
                </a:solidFill>
                <a:latin typeface="Arial"/>
                <a:ea typeface="Google Sans Text"/>
              </a:rPr>
              <a:t>Implementação iniciada em abril de 2026, com execução contínua.</a:t>
            </a:r>
            <a:endParaRPr lang="pt-BR" sz="3000" b="0" i="0" u="none" strike="noStrike" cap="none" dirty="0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8F09173F-A6E2-7850-F819-E8F7F2D306B0}"/>
              </a:ext>
            </a:extLst>
          </p:cNvPr>
          <p:cNvSpPr txBox="1"/>
          <p:nvPr/>
        </p:nvSpPr>
        <p:spPr bwMode="auto">
          <a:xfrm>
            <a:off x="762000" y="464763"/>
            <a:ext cx="5711848" cy="1127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ts val="0"/>
              </a:spcBef>
              <a:defRPr/>
            </a:pPr>
            <a:r>
              <a:rPr lang="en-US" sz="5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Escopo</a:t>
            </a:r>
            <a:r>
              <a:rPr lang="en-US" sz="5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</a:rPr>
              <a:t> Geral</a:t>
            </a:r>
            <a:endParaRPr sz="55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FD7EC20-83BB-E629-3C6D-BBB550D21C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03361" y="201864"/>
            <a:ext cx="5375541" cy="201591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787</Words>
  <Application>Microsoft Office PowerPoint</Application>
  <PresentationFormat>Personalizar</PresentationFormat>
  <Paragraphs>118</Paragraphs>
  <Slides>16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0" baseType="lpstr">
      <vt:lpstr>Open Sans Bold</vt:lpstr>
      <vt:lpstr>Calibri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Inserir um título</dc:title>
  <dc:creator>IVAN CARLOS ABREU LORETO</dc:creator>
  <cp:lastModifiedBy>Jonathan Jantorno Rocha</cp:lastModifiedBy>
  <cp:revision>27</cp:revision>
  <dcterms:created xsi:type="dcterms:W3CDTF">2006-08-16T00:00:00Z</dcterms:created>
  <dcterms:modified xsi:type="dcterms:W3CDTF">2026-08-03T18:00:47Z</dcterms:modified>
  <dc:identifier>DAHQI1idPa4</dc:identifier>
</cp:coreProperties>
</file>