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432" r:id="rId3"/>
    <p:sldId id="476" r:id="rId4"/>
    <p:sldId id="477" r:id="rId5"/>
    <p:sldId id="478" r:id="rId6"/>
    <p:sldId id="479" r:id="rId7"/>
    <p:sldId id="481" r:id="rId8"/>
    <p:sldId id="480" r:id="rId9"/>
    <p:sldId id="475" r:id="rId10"/>
    <p:sldId id="258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4CCF64-5EC3-44E8-A7A0-34DC5F29310A}" type="datetimeFigureOut">
              <a:rPr lang="pt-BR" smtClean="0"/>
              <a:t>28/06/2023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68AE8D-0431-4F1D-8CFF-CA9C294984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3843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68AE8D-0431-4F1D-8CFF-CA9C294984A0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1053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4D196F-6B92-44A5-AB3D-F9E4CDF0BB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2E7005F-BA18-42C0-BB0E-A2BCB3B208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D33F0E2-DFE9-48FD-9C3D-CDC5CA6BB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18166-E626-4CE2-9E2E-117310AF67CA}" type="datetimeFigureOut">
              <a:rPr lang="pt-BR" smtClean="0"/>
              <a:t>28/06/2023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7EFBC25-A2E2-49D4-BC3F-1F63D734F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6ACE8E2-B447-415E-A20E-E9FF2BF4A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A8D5F-DBD8-4CA7-9889-571582A6F6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5665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89D4E6-BF37-4914-A80E-83908AF92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16FF372-39B1-4071-BEA6-74369860B3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DC31D58-88FF-4B16-A476-0C81B28B5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18166-E626-4CE2-9E2E-117310AF67CA}" type="datetimeFigureOut">
              <a:rPr lang="pt-BR" smtClean="0"/>
              <a:t>28/06/2023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D641128-32CE-4AAA-BFA3-614A0D602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4E5194E-C281-42FE-AAA7-1069F1925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A8D5F-DBD8-4CA7-9889-571582A6F6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0118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6F4555B-B235-46E8-90E7-2427C1C557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E4C8327-D299-48E1-8B87-553B348672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8E29012-9C2F-47B8-8641-971E71175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18166-E626-4CE2-9E2E-117310AF67CA}" type="datetimeFigureOut">
              <a:rPr lang="pt-BR" smtClean="0"/>
              <a:t>28/06/2023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9F6B3EB-52C7-4722-A73F-AA61F82D5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9732771-95D6-4284-B1B1-5449EF719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A8D5F-DBD8-4CA7-9889-571582A6F6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8629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3959D3-0FAC-4EAE-91D9-0D912202E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569B4D7-FA9A-4230-A985-49D5E883B3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37D1F2C-074B-40D7-8E31-210F97E28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18166-E626-4CE2-9E2E-117310AF67CA}" type="datetimeFigureOut">
              <a:rPr lang="pt-BR" smtClean="0"/>
              <a:t>28/06/2023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8DE07AE-8535-42C8-929F-EF20F1C16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A72722D-F634-4068-A998-4053664B2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A8D5F-DBD8-4CA7-9889-571582A6F6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2305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E75437-B2B6-4505-BA0D-E9D22A9CF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18B63AD-5EBB-49A5-A0AE-4E6C1CE358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850017E-95A7-4D36-9D8F-7D3B0F747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18166-E626-4CE2-9E2E-117310AF67CA}" type="datetimeFigureOut">
              <a:rPr lang="pt-BR" smtClean="0"/>
              <a:t>28/06/2023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88623AF-1113-4105-9705-1E19D78FB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2E96DB7-8153-4FA4-B9DE-57028E09E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A8D5F-DBD8-4CA7-9889-571582A6F6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700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AA80C3-5540-4612-9576-9DE3A10A6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06B00CB-4D1F-4D4B-AB1A-3502EA6B25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69BDDA8-342C-4B73-AD78-3E9E82663D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7BA73A7-7670-4EAB-872E-EF6117B31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18166-E626-4CE2-9E2E-117310AF67CA}" type="datetimeFigureOut">
              <a:rPr lang="pt-BR" smtClean="0"/>
              <a:t>28/06/2023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A603A98-146B-4B96-8EB0-CB74CC084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A3FF74E-782D-4349-ABC0-BB38F0343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A8D5F-DBD8-4CA7-9889-571582A6F6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4881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ABF2F7-86E0-43E6-9B57-EBEDC7DAC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F4F32D5-8E94-40D1-A60D-9E3A78B3C2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2672617-B626-4637-86D4-FF026AC0E6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EBA6986-2679-4452-A33F-90ACC736D9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F6879F35-30A5-456D-8436-84C7AFA90B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379226DB-2547-45AA-A96C-657C00D22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18166-E626-4CE2-9E2E-117310AF67CA}" type="datetimeFigureOut">
              <a:rPr lang="pt-BR" smtClean="0"/>
              <a:t>28/06/2023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FACC7BC0-3747-4CE3-B739-429592C59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B97BF3A-E837-4F15-B993-50E55E8E4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A8D5F-DBD8-4CA7-9889-571582A6F6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8557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9BDEDD-908B-496D-978B-E02F2862B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D27A9BFD-5A91-4ECC-A2F0-60AEF2826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18166-E626-4CE2-9E2E-117310AF67CA}" type="datetimeFigureOut">
              <a:rPr lang="pt-BR" smtClean="0"/>
              <a:t>28/06/2023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C08CF95D-DF36-40F9-AF9D-098A1B5E4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94BC1ED-4F70-4786-AF7F-395632F16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A8D5F-DBD8-4CA7-9889-571582A6F6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9959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A4FA1C90-3659-4E99-858D-8D58FBC2C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18166-E626-4CE2-9E2E-117310AF67CA}" type="datetimeFigureOut">
              <a:rPr lang="pt-BR" smtClean="0"/>
              <a:t>28/06/2023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7EEB134-0996-41B3-95CC-5B853E4CA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0C11CDC-A37F-4F63-A594-C3D8468AC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A8D5F-DBD8-4CA7-9889-571582A6F6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5472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0B85B5-6684-4394-80A1-3143A9444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9BE6D96-C26C-402D-8FEC-1CD600918F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083D5A3-14DF-46EF-ACB4-514704786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0F6F0EC-197B-420D-9556-E42A546B7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18166-E626-4CE2-9E2E-117310AF67CA}" type="datetimeFigureOut">
              <a:rPr lang="pt-BR" smtClean="0"/>
              <a:t>28/06/2023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2BD5794-35E6-40C5-A2F9-D456B00DDC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5D6F85D-8B8D-493E-9AAB-81EF6D1F5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A8D5F-DBD8-4CA7-9889-571582A6F6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5719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56C8C-2F9A-47CE-B59B-ED13CD012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61CCDD79-9BC6-4FC2-AB2A-EFD9F4614E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EF4139D-C070-49FE-9ABC-2315AAB8BB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139CBA1-7868-4264-ADFF-A802DE564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18166-E626-4CE2-9E2E-117310AF67CA}" type="datetimeFigureOut">
              <a:rPr lang="pt-BR" smtClean="0"/>
              <a:t>28/06/2023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59153BE-CE70-456D-9D25-5B7BB2AF4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331A633-3B32-4159-AD15-F766A7A7A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A8D5F-DBD8-4CA7-9889-571582A6F6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80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C8C807B6-6F61-4401-B26C-EB4635C61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54DDA90-753C-4085-971C-04331CCC3D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3E8F14D-6A70-4DBD-A7EE-30DC562647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18166-E626-4CE2-9E2E-117310AF67CA}" type="datetimeFigureOut">
              <a:rPr lang="pt-BR" smtClean="0"/>
              <a:t>28/06/2023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B49D8F1-484C-44A6-A8FE-207B13EDCE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4296A3A-E168-47A5-AB77-1C140D6F29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AA8D5F-DBD8-4CA7-9889-571582A6F6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895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Agrupar 8">
            <a:extLst>
              <a:ext uri="{FF2B5EF4-FFF2-40B4-BE49-F238E27FC236}">
                <a16:creationId xmlns:a16="http://schemas.microsoft.com/office/drawing/2014/main" id="{34D58FC7-4DF8-0E3B-059A-6EB107B6675B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grpSp>
          <p:nvGrpSpPr>
            <p:cNvPr id="8" name="Agrupar 7">
              <a:extLst>
                <a:ext uri="{FF2B5EF4-FFF2-40B4-BE49-F238E27FC236}">
                  <a16:creationId xmlns:a16="http://schemas.microsoft.com/office/drawing/2014/main" id="{CE80319B-021B-F298-25A9-9378C9ABBBF2}"/>
                </a:ext>
              </a:extLst>
            </p:cNvPr>
            <p:cNvGrpSpPr/>
            <p:nvPr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pic>
            <p:nvPicPr>
              <p:cNvPr id="5" name="Imagem 4">
                <a:extLst>
                  <a:ext uri="{FF2B5EF4-FFF2-40B4-BE49-F238E27FC236}">
                    <a16:creationId xmlns:a16="http://schemas.microsoft.com/office/drawing/2014/main" id="{112648F0-9841-44F2-B935-94265D494F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12192000" cy="6858000"/>
              </a:xfrm>
              <a:prstGeom prst="rect">
                <a:avLst/>
              </a:prstGeom>
            </p:spPr>
          </p:pic>
          <p:sp>
            <p:nvSpPr>
              <p:cNvPr id="3" name="Retângulo 2">
                <a:extLst>
                  <a:ext uri="{FF2B5EF4-FFF2-40B4-BE49-F238E27FC236}">
                    <a16:creationId xmlns:a16="http://schemas.microsoft.com/office/drawing/2014/main" id="{4D3526F9-CF45-5880-FC55-3B253F16900D}"/>
                  </a:ext>
                </a:extLst>
              </p:cNvPr>
              <p:cNvSpPr/>
              <p:nvPr/>
            </p:nvSpPr>
            <p:spPr>
              <a:xfrm>
                <a:off x="4045499" y="5681927"/>
                <a:ext cx="8146501" cy="113244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pt-BR" sz="2300" b="1" dirty="0" err="1">
                    <a:solidFill>
                      <a:srgbClr val="002060"/>
                    </a:solidFill>
                    <a:latin typeface="Arial" panose="020B0604020202020204" pitchFamily="34" charset="0"/>
                    <a:ea typeface="Kozuka Gothic Pro B" panose="020B0800000000000000" pitchFamily="34" charset="-128"/>
                    <a:cs typeface="Arial" panose="020B0604020202020204" pitchFamily="34" charset="0"/>
                  </a:rPr>
                  <a:t>ENGº</a:t>
                </a:r>
                <a:r>
                  <a:rPr lang="pt-BR" sz="23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Kozuka Gothic Pro B" panose="020B0800000000000000" pitchFamily="34" charset="-128"/>
                    <a:cs typeface="Arial" panose="020B0604020202020204" pitchFamily="34" charset="0"/>
                  </a:rPr>
                  <a:t> DIONE H. DUARTE / </a:t>
                </a:r>
                <a:r>
                  <a:rPr lang="pt-BR" sz="2300" b="1" dirty="0" err="1">
                    <a:solidFill>
                      <a:srgbClr val="002060"/>
                    </a:solidFill>
                    <a:latin typeface="Arial" panose="020B0604020202020204" pitchFamily="34" charset="0"/>
                    <a:ea typeface="Kozuka Gothic Pro B" panose="020B0800000000000000" pitchFamily="34" charset="-128"/>
                    <a:cs typeface="Arial" panose="020B0604020202020204" pitchFamily="34" charset="0"/>
                  </a:rPr>
                  <a:t>ENGº</a:t>
                </a:r>
                <a:r>
                  <a:rPr lang="pt-BR" sz="23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Kozuka Gothic Pro B" panose="020B0800000000000000" pitchFamily="34" charset="-128"/>
                    <a:cs typeface="Arial" panose="020B0604020202020204" pitchFamily="34" charset="0"/>
                  </a:rPr>
                  <a:t> CARLOS H. SIQUEIRA</a:t>
                </a:r>
              </a:p>
              <a:p>
                <a:pPr algn="ctr"/>
                <a:r>
                  <a:rPr lang="pt-BR" sz="2000" dirty="0">
                    <a:solidFill>
                      <a:srgbClr val="002060"/>
                    </a:solidFill>
                    <a:latin typeface="Arial" panose="020B0604020202020204" pitchFamily="34" charset="0"/>
                    <a:ea typeface="Kozuka Gothic Pro R" panose="020B0400000000000000" pitchFamily="34" charset="-128"/>
                    <a:cs typeface="Arial" panose="020B0604020202020204" pitchFamily="34" charset="0"/>
                  </a:rPr>
                  <a:t>Departamento de Prevenção, Mitigação e Recuperação da CEPDEC</a:t>
                </a:r>
              </a:p>
            </p:txBody>
          </p:sp>
        </p:grpSp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id="{049961A7-4A38-C357-C854-6770596AA921}"/>
                </a:ext>
              </a:extLst>
            </p:cNvPr>
            <p:cNvSpPr txBox="1"/>
            <p:nvPr/>
          </p:nvSpPr>
          <p:spPr>
            <a:xfrm>
              <a:off x="502111" y="2617875"/>
              <a:ext cx="470916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2400" b="1" dirty="0">
                  <a:solidFill>
                    <a:schemeClr val="bg1"/>
                  </a:solidFill>
                  <a:latin typeface="Arial" panose="020B0604020202020204" pitchFamily="34" charset="0"/>
                  <a:ea typeface="Kozuka Gothic Pro B" panose="020B0800000000000000" pitchFamily="34" charset="-128"/>
                  <a:cs typeface="Arial" panose="020B0604020202020204" pitchFamily="34" charset="0"/>
                </a:rPr>
                <a:t>CAPTAÇÃO DE RECURSOS</a:t>
              </a:r>
              <a:endPara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18EDE0F6-6C45-7BDB-9866-AFDB9B259FB9}"/>
                </a:ext>
              </a:extLst>
            </p:cNvPr>
            <p:cNvSpPr txBox="1"/>
            <p:nvPr/>
          </p:nvSpPr>
          <p:spPr>
            <a:xfrm>
              <a:off x="502111" y="3079540"/>
              <a:ext cx="4791342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3600" b="1" dirty="0">
                  <a:solidFill>
                    <a:schemeClr val="bg1"/>
                  </a:solidFill>
                  <a:latin typeface="Arial Black" panose="020B0A04020102020204" pitchFamily="34" charset="0"/>
                  <a:ea typeface="Kozuka Gothic Pro B" panose="020B0800000000000000" pitchFamily="34" charset="-128"/>
                </a:rPr>
                <a:t>PREVENÇÃO &amp; RECUPERAÇÃO</a:t>
              </a:r>
              <a:endParaRPr lang="pt-BR" sz="3600" dirty="0">
                <a:solidFill>
                  <a:schemeClr val="bg1"/>
                </a:solidFill>
                <a:latin typeface="Arial Black" panose="020B0A04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998458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378FBAC7-BED1-4B9C-820B-EDA34AAAB9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5602F7B6-67BE-7952-3AAB-4987152CB050}"/>
              </a:ext>
            </a:extLst>
          </p:cNvPr>
          <p:cNvSpPr/>
          <p:nvPr/>
        </p:nvSpPr>
        <p:spPr>
          <a:xfrm>
            <a:off x="3569639" y="5725552"/>
            <a:ext cx="8457521" cy="11324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pt-BR" sz="2300" b="1" dirty="0" err="1">
                <a:solidFill>
                  <a:srgbClr val="002060"/>
                </a:solidFill>
                <a:latin typeface="Arial" panose="020B0604020202020204" pitchFamily="34" charset="0"/>
                <a:ea typeface="Kozuka Gothic Pro B" panose="020B0800000000000000" pitchFamily="34" charset="-128"/>
                <a:cs typeface="Arial" panose="020B0604020202020204" pitchFamily="34" charset="0"/>
              </a:rPr>
              <a:t>ENGº</a:t>
            </a:r>
            <a:r>
              <a:rPr lang="pt-BR" sz="2300" b="1" dirty="0">
                <a:solidFill>
                  <a:srgbClr val="002060"/>
                </a:solidFill>
                <a:latin typeface="Arial" panose="020B0604020202020204" pitchFamily="34" charset="0"/>
                <a:ea typeface="Kozuka Gothic Pro B" panose="020B0800000000000000" pitchFamily="34" charset="-128"/>
                <a:cs typeface="Arial" panose="020B0604020202020204" pitchFamily="34" charset="0"/>
              </a:rPr>
              <a:t> DIONE H. DUARTE / </a:t>
            </a:r>
            <a:r>
              <a:rPr lang="pt-BR" sz="2300" b="1" dirty="0" err="1">
                <a:solidFill>
                  <a:srgbClr val="002060"/>
                </a:solidFill>
                <a:latin typeface="Arial" panose="020B0604020202020204" pitchFamily="34" charset="0"/>
                <a:ea typeface="Kozuka Gothic Pro B" panose="020B0800000000000000" pitchFamily="34" charset="-128"/>
                <a:cs typeface="Arial" panose="020B0604020202020204" pitchFamily="34" charset="0"/>
              </a:rPr>
              <a:t>ENGº</a:t>
            </a:r>
            <a:r>
              <a:rPr lang="pt-BR" sz="2300" b="1" dirty="0">
                <a:solidFill>
                  <a:srgbClr val="002060"/>
                </a:solidFill>
                <a:latin typeface="Arial" panose="020B0604020202020204" pitchFamily="34" charset="0"/>
                <a:ea typeface="Kozuka Gothic Pro B" panose="020B0800000000000000" pitchFamily="34" charset="-128"/>
                <a:cs typeface="Arial" panose="020B0604020202020204" pitchFamily="34" charset="0"/>
              </a:rPr>
              <a:t> CARLOS H. SIQUEIRA</a:t>
            </a:r>
          </a:p>
          <a:p>
            <a:pPr algn="ctr"/>
            <a:r>
              <a:rPr lang="pt-BR" sz="2000" dirty="0">
                <a:solidFill>
                  <a:srgbClr val="002060"/>
                </a:solidFill>
                <a:latin typeface="Arial" panose="020B0604020202020204" pitchFamily="34" charset="0"/>
                <a:ea typeface="Kozuka Gothic Pro R" panose="020B0400000000000000" pitchFamily="34" charset="-128"/>
                <a:cs typeface="Arial" panose="020B0604020202020204" pitchFamily="34" charset="0"/>
              </a:rPr>
              <a:t>Departamento de Prevenção, Mitigação e Recuperação da CEPDEC</a:t>
            </a:r>
          </a:p>
        </p:txBody>
      </p:sp>
    </p:spTree>
    <p:extLst>
      <p:ext uri="{BB962C8B-B14F-4D97-AF65-F5344CB8AC3E}">
        <p14:creationId xmlns:p14="http://schemas.microsoft.com/office/powerpoint/2010/main" val="1514347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88E89B-EF1D-F81F-B621-DC7E7A267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49348"/>
            <a:ext cx="10515600" cy="3172554"/>
          </a:xfrm>
        </p:spPr>
        <p:txBody>
          <a:bodyPr>
            <a:normAutofit/>
          </a:bodyPr>
          <a:lstStyle/>
          <a:p>
            <a:pPr algn="ctr"/>
            <a:r>
              <a:rPr lang="pt-BR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Estudo de Caso</a:t>
            </a:r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9880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FB44F625-6017-D962-AC69-9CD0BCE393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2469" y="0"/>
            <a:ext cx="8456739" cy="5972884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95E6106D-36E7-D194-6DDF-6EA83469A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661" y="1400165"/>
            <a:ext cx="2564269" cy="3172554"/>
          </a:xfrm>
        </p:spPr>
        <p:txBody>
          <a:bodyPr>
            <a:normAutofit/>
          </a:bodyPr>
          <a:lstStyle/>
          <a:p>
            <a:pPr algn="ctr"/>
            <a:r>
              <a:rPr lang="pt-BR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Mapa de Risco</a:t>
            </a:r>
            <a:br>
              <a:rPr lang="pt-BR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(2012)</a:t>
            </a:r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312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95E6106D-36E7-D194-6DDF-6EA83469A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479" y="1400165"/>
            <a:ext cx="3719733" cy="3172554"/>
          </a:xfrm>
        </p:spPr>
        <p:txBody>
          <a:bodyPr>
            <a:normAutofit/>
          </a:bodyPr>
          <a:lstStyle/>
          <a:p>
            <a:pPr algn="ctr"/>
            <a:r>
              <a:rPr lang="pt-BR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Imagem de Satélite</a:t>
            </a:r>
            <a:br>
              <a:rPr lang="pt-BR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(situação atual)</a:t>
            </a:r>
            <a:endParaRPr lang="pt-BR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015BFBF-A72B-F56F-8E40-AEF8BFD0FD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8187" y="102636"/>
            <a:ext cx="8139334" cy="5899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226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95E6106D-36E7-D194-6DDF-6EA83469A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16" y="1655122"/>
            <a:ext cx="3719733" cy="1912922"/>
          </a:xfrm>
        </p:spPr>
        <p:txBody>
          <a:bodyPr>
            <a:normAutofit/>
          </a:bodyPr>
          <a:lstStyle/>
          <a:p>
            <a:pPr algn="ctr"/>
            <a:r>
              <a:rPr lang="pt-BR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Imagem de Satélite</a:t>
            </a:r>
            <a:br>
              <a:rPr lang="pt-BR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(situação atual)</a:t>
            </a:r>
            <a:endParaRPr lang="pt-BR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2936774-AD58-A89D-2C80-DE2FAAC2EA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8849" y="270588"/>
            <a:ext cx="8328672" cy="5606106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EBE4E816-7FA4-B9D3-6F93-62A3AD1175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427" y="4795331"/>
            <a:ext cx="3141104" cy="1081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5060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95E6106D-36E7-D194-6DDF-6EA83469A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16" y="1655122"/>
            <a:ext cx="3719733" cy="1912922"/>
          </a:xfrm>
        </p:spPr>
        <p:txBody>
          <a:bodyPr>
            <a:normAutofit/>
          </a:bodyPr>
          <a:lstStyle/>
          <a:p>
            <a:pPr algn="ctr"/>
            <a:r>
              <a:rPr lang="pt-BR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Imagem de Satélite</a:t>
            </a:r>
            <a:br>
              <a:rPr lang="pt-BR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(situação atual)</a:t>
            </a:r>
            <a:endParaRPr lang="pt-BR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55C3E4C1-8B30-0A08-6D58-A8E61E5FCD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8849" y="268081"/>
            <a:ext cx="8330642" cy="560861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831757B3-1DE9-4B84-E042-92D21763DA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429" y="4668671"/>
            <a:ext cx="3479107" cy="1208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176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48A2C71-B423-2358-CA33-EDBE9897E7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9580" y="733944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Os participantes deverão se reunir em grupos de 4 pessoas.</a:t>
            </a:r>
          </a:p>
          <a:p>
            <a:pPr marL="0" indent="0">
              <a:buNone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Cada um dos integrantes, será o responsável por um papel dentro da solicitação, sendo:</a:t>
            </a:r>
          </a:p>
          <a:p>
            <a:pPr marL="809625">
              <a:buSzPct val="50000"/>
              <a:buFont typeface="Arial" panose="020B0604020202020204" pitchFamily="34" charset="0"/>
              <a:buChar char="→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Prefeito Municipal;</a:t>
            </a:r>
          </a:p>
          <a:p>
            <a:pPr marL="809625">
              <a:buSzPct val="50000"/>
              <a:buFont typeface="Arial" panose="020B0604020202020204" pitchFamily="34" charset="0"/>
              <a:buChar char="→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Coordenador da COMPDEC;</a:t>
            </a:r>
          </a:p>
          <a:p>
            <a:pPr marL="809625">
              <a:buSzPct val="50000"/>
              <a:buFont typeface="Arial" panose="020B0604020202020204" pitchFamily="34" charset="0"/>
              <a:buChar char="→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Assistente Social;</a:t>
            </a:r>
          </a:p>
          <a:p>
            <a:pPr marL="809625">
              <a:buSzPct val="50000"/>
              <a:buFont typeface="Arial" panose="020B0604020202020204" pitchFamily="34" charset="0"/>
              <a:buChar char="→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Responsável Técnico.</a:t>
            </a:r>
          </a:p>
          <a:p>
            <a:pPr marL="0" indent="0">
              <a:buNone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14894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64D24B0-F25F-8CDE-3E12-D6C5B6443E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88507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Elaborar a solicitação de recursos para ações de prevenção em área de risco:</a:t>
            </a:r>
          </a:p>
          <a:p>
            <a:pPr>
              <a:buFontTx/>
              <a:buChar char="-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Anexo A;</a:t>
            </a:r>
          </a:p>
          <a:p>
            <a:pPr>
              <a:buFontTx/>
              <a:buChar char="-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Anexo B;</a:t>
            </a:r>
          </a:p>
          <a:p>
            <a:pPr>
              <a:buFontTx/>
              <a:buChar char="-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Orçamento / Custo da Meta / Cronograma;</a:t>
            </a:r>
          </a:p>
          <a:p>
            <a:pPr>
              <a:buFontTx/>
              <a:buChar char="-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Anexo C;</a:t>
            </a:r>
          </a:p>
          <a:p>
            <a:pPr>
              <a:buFontTx/>
              <a:buChar char="-"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Relatório Social.</a:t>
            </a:r>
          </a:p>
          <a:p>
            <a:pPr marL="0" indent="0">
              <a:buNone/>
            </a:pPr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4491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4212FAEE-CAB1-0C0A-D959-FD4F72FEC139}"/>
              </a:ext>
            </a:extLst>
          </p:cNvPr>
          <p:cNvSpPr/>
          <p:nvPr/>
        </p:nvSpPr>
        <p:spPr>
          <a:xfrm>
            <a:off x="1520889" y="1783037"/>
            <a:ext cx="9573209" cy="17261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500"/>
              </a:spcAft>
              <a:defRPr/>
            </a:pPr>
            <a:r>
              <a:rPr lang="pt-BR" sz="3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Eng.º Dione H. Duarte / </a:t>
            </a:r>
            <a:r>
              <a:rPr lang="pt-BR" sz="30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Engº</a:t>
            </a:r>
            <a:r>
              <a:rPr lang="pt-BR" sz="3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Carlos H Siqueira</a:t>
            </a:r>
          </a:p>
          <a:p>
            <a:pPr algn="ctr" eaLnBrk="1" hangingPunct="1">
              <a:defRPr/>
            </a:pPr>
            <a:r>
              <a:rPr lang="pt-BR" dirty="0">
                <a:solidFill>
                  <a:srgbClr val="002060"/>
                </a:solidFill>
                <a:latin typeface="Arial" charset="0"/>
                <a:cs typeface="Arial" charset="0"/>
              </a:rPr>
              <a:t>Coordenadoria Estadual De Proteção E Defesa Civil</a:t>
            </a:r>
          </a:p>
          <a:p>
            <a:pPr algn="ctr" eaLnBrk="1" hangingPunct="1">
              <a:defRPr/>
            </a:pPr>
            <a:r>
              <a:rPr lang="pt-BR" u="sng" dirty="0">
                <a:solidFill>
                  <a:srgbClr val="002060"/>
                </a:solidFill>
                <a:latin typeface="Arial" charset="0"/>
                <a:cs typeface="Arial" charset="0"/>
              </a:rPr>
              <a:t>Departamento De Prevenção, Mitigação E Recuperação</a:t>
            </a:r>
          </a:p>
          <a:p>
            <a:pPr algn="ctr" eaLnBrk="1" hangingPunct="1">
              <a:defRPr/>
            </a:pPr>
            <a:r>
              <a:rPr lang="pt-BR" dirty="0">
                <a:solidFill>
                  <a:srgbClr val="002060"/>
                </a:solidFill>
                <a:latin typeface="Arial" charset="0"/>
                <a:cs typeface="Arial" charset="0"/>
              </a:rPr>
              <a:t> (27) 3194-3698 / (27) 99926-0326 / (27) 99653-3171</a:t>
            </a:r>
          </a:p>
          <a:p>
            <a:pPr algn="ctr" eaLnBrk="1" hangingPunct="1">
              <a:defRPr/>
            </a:pPr>
            <a:endParaRPr lang="pt-BR" dirty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DC85F5F0-83EE-7A5C-540C-512662C0A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741" y="4402721"/>
            <a:ext cx="11212515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pt-BR" sz="2400" b="0" dirty="0"/>
              <a:t>“</a:t>
            </a:r>
            <a:r>
              <a:rPr lang="pt-BR" sz="2000" b="0" i="0" dirty="0">
                <a:effectLst/>
                <a:latin typeface="RobotoRegular"/>
              </a:rPr>
              <a:t>Qual de vocês, se quiser construir uma torre, primeiro não se assenta e calcula o preço, para ver se tem dinheiro suficiente para completá-la?</a:t>
            </a:r>
          </a:p>
          <a:p>
            <a:pPr algn="r" eaLnBrk="1" hangingPunct="1"/>
            <a:r>
              <a:rPr lang="pt-BR" sz="2000" b="0" i="0" dirty="0">
                <a:effectLst/>
                <a:latin typeface="RobotoRegular"/>
              </a:rPr>
              <a:t>Lucas 14:28</a:t>
            </a:r>
            <a:r>
              <a:rPr lang="pt-BR" altLang="pt-BR" sz="2400" b="0" dirty="0"/>
              <a:t>”</a:t>
            </a:r>
            <a:r>
              <a:rPr lang="pt-BR" altLang="pt-BR" sz="2400" b="0" dirty="0">
                <a:solidFill>
                  <a:srgbClr val="FF0000"/>
                </a:solidFill>
              </a:rPr>
              <a:t>                                  </a:t>
            </a:r>
            <a:endParaRPr lang="pt-BR" altLang="pt-BR" sz="2400" dirty="0"/>
          </a:p>
        </p:txBody>
      </p:sp>
    </p:spTree>
    <p:extLst>
      <p:ext uri="{BB962C8B-B14F-4D97-AF65-F5344CB8AC3E}">
        <p14:creationId xmlns:p14="http://schemas.microsoft.com/office/powerpoint/2010/main" val="369733199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2157</TotalTime>
  <Words>232</Words>
  <Application>Microsoft Office PowerPoint</Application>
  <PresentationFormat>Widescreen</PresentationFormat>
  <Paragraphs>31</Paragraphs>
  <Slides>10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6" baseType="lpstr">
      <vt:lpstr>Arial</vt:lpstr>
      <vt:lpstr>Arial Black</vt:lpstr>
      <vt:lpstr>Calibri</vt:lpstr>
      <vt:lpstr>Calibri Light</vt:lpstr>
      <vt:lpstr>RobotoRegular</vt:lpstr>
      <vt:lpstr>Tema do Office</vt:lpstr>
      <vt:lpstr>Apresentação do PowerPoint</vt:lpstr>
      <vt:lpstr>Estudo de Caso</vt:lpstr>
      <vt:lpstr>Mapa de Risco (2012)</vt:lpstr>
      <vt:lpstr>Imagem de Satélite  (situação atual)</vt:lpstr>
      <vt:lpstr>Imagem de Satélite  (situação atual)</vt:lpstr>
      <vt:lpstr>Imagem de Satélite  (situação atual)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Dione Henrique Duarte</dc:creator>
  <cp:lastModifiedBy>Office Cidec 06</cp:lastModifiedBy>
  <cp:revision>56</cp:revision>
  <dcterms:created xsi:type="dcterms:W3CDTF">2022-03-28T16:43:14Z</dcterms:created>
  <dcterms:modified xsi:type="dcterms:W3CDTF">2023-06-28T20:26:20Z</dcterms:modified>
</cp:coreProperties>
</file>