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8" r:id="rId2"/>
    <p:sldId id="261" r:id="rId3"/>
    <p:sldId id="262" r:id="rId4"/>
    <p:sldId id="285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57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E635C-45BB-4427-AE03-A1094AAB2368}" type="datetimeFigureOut">
              <a:rPr lang="pt-BR" smtClean="0"/>
              <a:t>17/05/2024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97F6E0-33FE-4E32-BEF7-A79DDFD07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293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9a83b200ce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8" name="Google Shape;148;g29a83b200ce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9a83b200ce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5" name="Google Shape;155;g29a83b200ce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9b355c3204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0" name="Google Shape;170;g29b355c3204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a83b200ce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6" name="Google Shape;176;g29a83b200ce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a83b200ce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g29a83b200ce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9a83b200ce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9" name="Google Shape;189;g29a83b200ce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9b355c320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6" name="Google Shape;196;g29b355c320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9a83b200ce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2" name="Google Shape;202;g29a83b200ce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9a83b200ce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g29a83b200ce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9a83b200ce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6" name="Google Shape;216;g29a83b200ce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9a83b200ce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3" name="Google Shape;223;g29a83b200ce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9b355c3204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9" name="Google Shape;229;g29b355c320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9b355c3204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g29b355c3204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3" name="Google Shape;25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21244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9a83b200ce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9" name="Google Shape;109;g29a83b200ce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9a83b200ce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6" name="Google Shape;116;g29a83b200ce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9a83b200ce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2" name="Google Shape;122;g29a83b200ce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9a83b200ce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4" name="Google Shape;134;g29a83b200ce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9a83b200ce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g29a83b200ce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D68D3E-4AF5-1DFD-53AD-E8161FD62E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49151C-F656-C484-E6DA-72257FB13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C15325-33E3-C0E4-DF3D-E1BCC5364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3464D-F860-40F3-91CD-129658859098}" type="datetimeFigureOut">
              <a:rPr lang="pt-BR" smtClean="0"/>
              <a:t>17/05/2024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40DEF43-C404-A174-77BB-F6FB472A4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2907F5-E35D-3CD6-5E17-0AA4E94FC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AD1D-B81F-4C7E-BD79-6899A365E4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8726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9715CD-0C75-D9E6-AC9E-6C200BC6F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915E03A-56FE-B687-0F8C-8FEE120ACC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105C8B-B8B0-51BC-5E8F-07DEF055F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3464D-F860-40F3-91CD-129658859098}" type="datetimeFigureOut">
              <a:rPr lang="pt-BR" smtClean="0"/>
              <a:t>17/05/2024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B95C66B-138E-E303-7F86-F230563DB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CAC869-03CF-C1C7-90AE-F7B92628C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AD1D-B81F-4C7E-BD79-6899A365E4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78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43CA276-0802-4521-EE11-336AD136E1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7186B77-9ADA-33F1-8208-0538867E8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9AF1EF-2A36-0AA6-7369-692C3184F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3464D-F860-40F3-91CD-129658859098}" type="datetimeFigureOut">
              <a:rPr lang="pt-BR" smtClean="0"/>
              <a:t>17/05/2024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7FE1C7-17FF-939A-7349-FD644C1AF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DB640B-277A-AEBF-3D9D-8EB6165AD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AD1D-B81F-4C7E-BD79-6899A365E4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5433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EC3C9A-45DE-2808-BCBF-426635947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A8998F-049B-7530-A8B6-0E4C6DD27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595F7A-CF85-7D5B-EA25-D9FF7B32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3464D-F860-40F3-91CD-129658859098}" type="datetimeFigureOut">
              <a:rPr lang="pt-BR" smtClean="0"/>
              <a:t>17/05/2024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65C786-8D22-06B4-AF80-E4CAC57EC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DD71BB-93F6-68B8-9326-9AA327678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AD1D-B81F-4C7E-BD79-6899A365E4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94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FE6FFB-72DE-2E3A-4BAB-4E8436F29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642CCB-74C3-E7D9-36B2-241940FFE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352B0A-AD70-DB44-6291-402AF4221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3464D-F860-40F3-91CD-129658859098}" type="datetimeFigureOut">
              <a:rPr lang="pt-BR" smtClean="0"/>
              <a:t>17/05/2024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55D530B-0487-D18C-BA13-896A40A7E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44127F-5016-8415-F269-3D3906FCA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AD1D-B81F-4C7E-BD79-6899A365E4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385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A84CB5-64AD-A508-D4CE-7B7DCF2E4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02DB920-3AD8-F732-A9BE-5815D9C018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0FCD7C0-EAE8-C1F2-4B70-1243F5138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E8010A-A1E9-87EA-6E7F-8AB131627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3464D-F860-40F3-91CD-129658859098}" type="datetimeFigureOut">
              <a:rPr lang="pt-BR" smtClean="0"/>
              <a:t>17/05/2024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0784B06-4E1B-A005-8392-BB2B13EC2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51CCE1A-B191-B4B6-8C48-BE5BB77B2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AD1D-B81F-4C7E-BD79-6899A365E4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998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684471-3558-F99A-BB86-C23ED8285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636630D-E66B-BB30-C328-1B38D86C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8254B4F-49FE-148B-D41B-981CEB0ED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5C50C43-DAF4-5C48-D70F-75FEFB17C6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E14CE10-7B84-EE09-18FD-E2A84D7DEB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104F4CB-9EEC-09BA-BBF8-4E9B5DD95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3464D-F860-40F3-91CD-129658859098}" type="datetimeFigureOut">
              <a:rPr lang="pt-BR" smtClean="0"/>
              <a:t>17/05/2024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6A8CD02-2E5C-91E8-52A5-64EBC28D0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E101B02-3FE3-9AC7-B7BD-02E318F7A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AD1D-B81F-4C7E-BD79-6899A365E4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6412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912762-1030-9954-FE0E-4C5D3520E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D7809AD-C073-C1C5-6740-CED17C2E4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3464D-F860-40F3-91CD-129658859098}" type="datetimeFigureOut">
              <a:rPr lang="pt-BR" smtClean="0"/>
              <a:t>17/05/2024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5D40DD6-8529-9F59-B626-F646B2658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10910A2-7CD4-2447-0462-9CFF382F8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AD1D-B81F-4C7E-BD79-6899A365E4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9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FDF2FDC-5A0A-732C-6F6D-FF3D5F4B1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3464D-F860-40F3-91CD-129658859098}" type="datetimeFigureOut">
              <a:rPr lang="pt-BR" smtClean="0"/>
              <a:t>17/05/2024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4C51DC9-C1B3-8120-DFCC-1FD079017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10D82DB-D5AE-4CE8-C02C-C4D092A5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AD1D-B81F-4C7E-BD79-6899A365E4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046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587D28-93FF-6CCD-EA13-FC6401BD3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4A0DBB3-B3CF-0E1A-D75D-776B6C8A8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E3FC3E8-2923-C4EE-D834-3713492CE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1084058-DA9D-7FA2-04FE-0F2789E75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3464D-F860-40F3-91CD-129658859098}" type="datetimeFigureOut">
              <a:rPr lang="pt-BR" smtClean="0"/>
              <a:t>17/05/2024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33ECAC5-AD97-A945-17EA-937D286BE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40065DA-112B-FB87-DA68-57F6D0591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AD1D-B81F-4C7E-BD79-6899A365E4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900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6A2EA5-2990-24F6-1C6B-33DD82B0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58078EE-ACF4-63C5-F270-8312DEFD9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73FC15E-80B7-B329-88F3-6DEECEB5E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B69074-0CD2-2A56-7349-4061D75E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3464D-F860-40F3-91CD-129658859098}" type="datetimeFigureOut">
              <a:rPr lang="pt-BR" smtClean="0"/>
              <a:t>17/05/2024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50672BD-AB88-303B-B83E-5EEE58322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6CF9242-C5F4-31E2-4FAE-5F1A7D67F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AD1D-B81F-4C7E-BD79-6899A365E4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0975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842E9D2-9811-5E20-72BC-5416BB60D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523A190-6563-649D-4575-48EDF81C8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C27493-F344-54D5-BEBE-1DF508F23A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3464D-F860-40F3-91CD-129658859098}" type="datetimeFigureOut">
              <a:rPr lang="pt-BR" smtClean="0"/>
              <a:t>17/05/2024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E6C2168-E0D9-D998-C271-9E555171C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ADEC11-842D-675A-C4A7-C993635E20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7AD1D-B81F-4C7E-BD79-6899A365E4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662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Código QR&#10;&#10;Descrição gerada automaticamente com confiança baixa">
            <a:extLst>
              <a:ext uri="{FF2B5EF4-FFF2-40B4-BE49-F238E27FC236}">
                <a16:creationId xmlns:a16="http://schemas.microsoft.com/office/drawing/2014/main" id="{68EAD38F-D7F1-D828-2681-21FFDCF1A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95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9a83b200ce_0_116"/>
          <p:cNvSpPr txBox="1"/>
          <p:nvPr/>
        </p:nvSpPr>
        <p:spPr>
          <a:xfrm>
            <a:off x="7754453" y="681100"/>
            <a:ext cx="26847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SITUAÇÃO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g29a83b200ce_0_116"/>
          <p:cNvSpPr txBox="1"/>
          <p:nvPr/>
        </p:nvSpPr>
        <p:spPr>
          <a:xfrm>
            <a:off x="1670849" y="1185109"/>
            <a:ext cx="8850300" cy="1787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algn="just">
              <a:lnSpc>
                <a:spcPct val="110000"/>
              </a:lnSpc>
              <a:buClr>
                <a:srgbClr val="000000"/>
              </a:buClr>
              <a:buSzPts val="2000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A unidade de SITUAÇÃO acompanha a evolução da emergência ou situação crítica, analisando o seu desenvolvimento e mantendo quadros de acompanhamento da situação. Além do líder, a unidade de situação pode ter encarregados da manutenção dos quadros de situação, observadores de campo e outros especialistas, conforme as necessidades do evento.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g29a83b200ce_0_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4550" y="3029977"/>
            <a:ext cx="3277537" cy="322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29a83b200ce_0_1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3758" y="3029977"/>
            <a:ext cx="4497391" cy="322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9a83b200ce_0_124"/>
          <p:cNvSpPr txBox="1"/>
          <p:nvPr/>
        </p:nvSpPr>
        <p:spPr>
          <a:xfrm>
            <a:off x="7754453" y="681100"/>
            <a:ext cx="26847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RECURSOS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g29a83b200ce_0_124"/>
          <p:cNvSpPr txBox="1"/>
          <p:nvPr/>
        </p:nvSpPr>
        <p:spPr>
          <a:xfrm>
            <a:off x="1670849" y="1185109"/>
            <a:ext cx="8850300" cy="1110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algn="just">
              <a:lnSpc>
                <a:spcPct val="110000"/>
              </a:lnSpc>
              <a:buClr>
                <a:srgbClr val="000000"/>
              </a:buClr>
              <a:buSzPts val="2000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A unidade de RECURSOS registra e monitora os recursos operacionais envolvidos na operação, principalmente quando houver mais de um local de cadastro e área de espera.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g29a83b200ce_0_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48175" y="2201300"/>
            <a:ext cx="2965482" cy="3953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9a83b200ce_0_132"/>
          <p:cNvSpPr txBox="1"/>
          <p:nvPr/>
        </p:nvSpPr>
        <p:spPr>
          <a:xfrm>
            <a:off x="7754450" y="681100"/>
            <a:ext cx="31368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DOCUMENTAÇÃO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29a83b200ce_0_132"/>
          <p:cNvSpPr txBox="1"/>
          <p:nvPr/>
        </p:nvSpPr>
        <p:spPr>
          <a:xfrm>
            <a:off x="1670849" y="1185109"/>
            <a:ext cx="8850300" cy="1110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algn="just">
              <a:lnSpc>
                <a:spcPct val="110000"/>
              </a:lnSpc>
              <a:buClr>
                <a:srgbClr val="000000"/>
              </a:buClr>
              <a:buSzPts val="2000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A unidade de DOCUMENTAÇÃO é a responsável por toda a parte escrita do plano, mas também registra, controla e arquiva documentos importantes para o evento e a operação como um todo.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g29a83b200ce_0_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5400" y="2417208"/>
            <a:ext cx="4575313" cy="3771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29a83b200ce_0_1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78600" y="1878850"/>
            <a:ext cx="3671348" cy="4177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b355c3204_0_36"/>
          <p:cNvSpPr txBox="1"/>
          <p:nvPr/>
        </p:nvSpPr>
        <p:spPr>
          <a:xfrm>
            <a:off x="7754450" y="681100"/>
            <a:ext cx="31368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DOCUMENTAÇÃO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g29b355c3204_0_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5401" y="1419258"/>
            <a:ext cx="9601199" cy="42542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a83b200ce_0_139"/>
          <p:cNvSpPr txBox="1"/>
          <p:nvPr/>
        </p:nvSpPr>
        <p:spPr>
          <a:xfrm>
            <a:off x="6372175" y="839850"/>
            <a:ext cx="45084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>
              <a:buClr>
                <a:srgbClr val="DE0000"/>
              </a:buClr>
              <a:buSzPct val="1000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MOBILIZAÇÃO/DESMOBILIZAÇÃO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g29a83b200ce_0_139"/>
          <p:cNvSpPr txBox="1"/>
          <p:nvPr/>
        </p:nvSpPr>
        <p:spPr>
          <a:xfrm>
            <a:off x="1670849" y="1788359"/>
            <a:ext cx="8850300" cy="1448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algn="just">
              <a:lnSpc>
                <a:spcPct val="110000"/>
              </a:lnSpc>
              <a:buClr>
                <a:srgbClr val="000000"/>
              </a:buClr>
              <a:buSzPts val="2000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A unidade de MOBILIZAÇÃO/DESMOBILIZAÇÃO é a responsável pela solicitação ou dispensa de recursos necessários à operação. Cabe a ela organizar de forma segura e equilibrada, evitando desperdício (solicitar recursos em excesso) e subdimensionamento das necessidades (tardar a mobilização).</a:t>
            </a:r>
            <a:endParaRPr sz="2000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9a83b200ce_0_145"/>
          <p:cNvSpPr txBox="1"/>
          <p:nvPr/>
        </p:nvSpPr>
        <p:spPr>
          <a:xfrm>
            <a:off x="7754450" y="681100"/>
            <a:ext cx="31368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OPERAÇÕES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29a83b200ce_0_145"/>
          <p:cNvSpPr txBox="1"/>
          <p:nvPr/>
        </p:nvSpPr>
        <p:spPr>
          <a:xfrm>
            <a:off x="1300800" y="1185101"/>
            <a:ext cx="9220500" cy="1448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457200" indent="-355600" algn="just">
              <a:lnSpc>
                <a:spcPct val="110000"/>
              </a:lnSpc>
              <a:buClr>
                <a:srgbClr val="0E0E80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O Coordenador de Operações conduz as atividades operacionais no nível tático,</a:t>
            </a:r>
            <a:endParaRPr sz="2000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lnSpc>
                <a:spcPct val="110000"/>
              </a:lnSpc>
              <a:buClr>
                <a:schemeClr val="dk1"/>
              </a:buClr>
              <a:buSzPts val="1100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executando o plano de ação do comando. Sob sua responsabilidade encontram-se o</a:t>
            </a:r>
            <a:endParaRPr sz="2000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lnSpc>
                <a:spcPct val="110000"/>
              </a:lnSpc>
              <a:buClr>
                <a:schemeClr val="dk1"/>
              </a:buClr>
              <a:buSzPts val="1100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Encarregado da Área de Espera e os Chefes das Seções Operacionais (bombeiro,</a:t>
            </a:r>
            <a:endParaRPr sz="2000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lnSpc>
                <a:spcPct val="110000"/>
              </a:lnSpc>
              <a:buClr>
                <a:srgbClr val="000000"/>
              </a:buClr>
              <a:buSzPts val="2000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polícia, saúde, defesa civil, operações aéreas, etc.) que se fizerem necessárias.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29a83b200ce_0_145"/>
          <p:cNvSpPr txBox="1"/>
          <p:nvPr/>
        </p:nvSpPr>
        <p:spPr>
          <a:xfrm>
            <a:off x="1300801" y="2730625"/>
            <a:ext cx="9748200" cy="3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obter informações sobre a emergência ou situação crítica e o SCO;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participar da elaboração do plano de ação;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dar ciência do plano de ação aos integrantes das seções operacionais;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supervisionar as operações como um todo;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avaliar a necessidade de recursos adicionais e, caso sejam necessários, solicitá-los ao encarregado da área de espera;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dispensar, se necessário, recursos em operação, encaminhando-os à área de espera;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organizar os recursos operacionais disponíveis em seções (apoio especializado) e/ou setores (áreas geográficas);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manter o comando informado sobre o andamento das operações como um todo.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9a83b200ce_0_168"/>
          <p:cNvSpPr txBox="1"/>
          <p:nvPr/>
        </p:nvSpPr>
        <p:spPr>
          <a:xfrm>
            <a:off x="7185452" y="692700"/>
            <a:ext cx="37377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FORMULÁRIO SCO 204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g29a83b200ce_0_1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52001" y="1023575"/>
            <a:ext cx="3868975" cy="5128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29a83b200ce_0_1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74776" y="1294400"/>
            <a:ext cx="3643599" cy="4858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9b355c3204_0_2"/>
          <p:cNvSpPr txBox="1"/>
          <p:nvPr/>
        </p:nvSpPr>
        <p:spPr>
          <a:xfrm>
            <a:off x="7185452" y="692700"/>
            <a:ext cx="37377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FORMULÁRIO SCO 204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Google Shape;199;g29b355c3204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7289" y="1371676"/>
            <a:ext cx="9317425" cy="474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9a83b200ce_0_174"/>
          <p:cNvSpPr txBox="1"/>
          <p:nvPr/>
        </p:nvSpPr>
        <p:spPr>
          <a:xfrm>
            <a:off x="5811275" y="839850"/>
            <a:ext cx="50694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>
              <a:buClr>
                <a:srgbClr val="DE0000"/>
              </a:buClr>
              <a:buSzPct val="95967"/>
            </a:pPr>
            <a:r>
              <a:rPr lang="pt-BR" sz="2917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ENCARREGADO ÁREA DE ESPERA</a:t>
            </a:r>
            <a:endParaRPr sz="2117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g29a83b200ce_0_174"/>
          <p:cNvSpPr txBox="1"/>
          <p:nvPr/>
        </p:nvSpPr>
        <p:spPr>
          <a:xfrm>
            <a:off x="1670849" y="1354434"/>
            <a:ext cx="8850300" cy="1448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algn="just">
              <a:lnSpc>
                <a:spcPct val="110000"/>
              </a:lnSpc>
              <a:buClr>
                <a:srgbClr val="000000"/>
              </a:buClr>
              <a:buSzPts val="2000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Dentro da Coordenação de Operações existe a figura do ENCARREGADO DA ÁREA DE ESPERA, que controla o local onde os recursos mobilizados irão chegar e ficar à espera de emprego na operação. Cabe a ele fazer o cadastramento de todos os recursos que integram o SCO.</a:t>
            </a:r>
            <a:endParaRPr sz="2000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" name="Google Shape;206;g29a83b200ce_0_1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0158" y="2772826"/>
            <a:ext cx="7396168" cy="401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9a83b200ce_0_181"/>
          <p:cNvSpPr txBox="1"/>
          <p:nvPr/>
        </p:nvSpPr>
        <p:spPr>
          <a:xfrm>
            <a:off x="8245425" y="746025"/>
            <a:ext cx="25824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917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LOGÍSTICA</a:t>
            </a:r>
            <a:endParaRPr sz="2117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g29a83b200ce_0_181"/>
          <p:cNvSpPr txBox="1"/>
          <p:nvPr/>
        </p:nvSpPr>
        <p:spPr>
          <a:xfrm>
            <a:off x="1670849" y="1354434"/>
            <a:ext cx="8850300" cy="1787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algn="just">
              <a:lnSpc>
                <a:spcPct val="110000"/>
              </a:lnSpc>
              <a:buClr>
                <a:schemeClr val="dk1"/>
              </a:buClr>
              <a:buSzPts val="1100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O Coordenador de Logística fornece suporte, recursos e outros serviços necessários ao alcance dos objetivos e prioridades da operação como um todo. Sob sua responsabilidade encontram-se os líderes das unidades de suporte (normalmente atuam com suprimentos e instalações) e serviços (comunicações, alimentação,</a:t>
            </a:r>
            <a:endParaRPr sz="2000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lnSpc>
                <a:spcPct val="110000"/>
              </a:lnSpc>
              <a:buClr>
                <a:srgbClr val="000000"/>
              </a:buClr>
              <a:buSzPts val="2000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serviços médicos) que se fizerem necessários.</a:t>
            </a:r>
            <a:endParaRPr sz="2000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g29a83b200ce_0_181"/>
          <p:cNvSpPr txBox="1"/>
          <p:nvPr/>
        </p:nvSpPr>
        <p:spPr>
          <a:xfrm>
            <a:off x="1429750" y="3185576"/>
            <a:ext cx="9461400" cy="276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>
              <a:lnSpc>
                <a:spcPct val="12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planejar a organização da logística do SCO, ativando e supervisionando unidades e seções específicas conforme a necessidade;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2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gerenciar as atividades de suporte da operação (materiais, suprimentos e instalações);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2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gerenciar as atividades de serviços da operação (comunicações, alimentação, serviços médicos);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2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supervisionar as atividades de suporte e serviços;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2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manter o comando informado sobre o andamento dos trabalhos logísticos da operação.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"/>
          <p:cNvSpPr txBox="1"/>
          <p:nvPr/>
        </p:nvSpPr>
        <p:spPr>
          <a:xfrm>
            <a:off x="1703512" y="1196753"/>
            <a:ext cx="4824536" cy="504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OBJETIVO GERAL:</a:t>
            </a:r>
            <a:endParaRPr sz="28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3"/>
          <p:cNvSpPr txBox="1"/>
          <p:nvPr/>
        </p:nvSpPr>
        <p:spPr>
          <a:xfrm>
            <a:off x="1694094" y="1844825"/>
            <a:ext cx="8784976" cy="324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just">
              <a:buClr>
                <a:schemeClr val="dk1"/>
              </a:buClr>
              <a:buSzPts val="2800"/>
            </a:pP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buClr>
                <a:schemeClr val="dk1"/>
              </a:buClr>
              <a:buSzPts val="2800"/>
            </a:pPr>
            <a:r>
              <a:rPr lang="pt-B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Apresentar as funções previstas no SISTEMA DE COMANDO EM OPERAÇÕES comumente ativadas em situações críticas.</a:t>
            </a:r>
            <a:endParaRPr sz="2000" b="1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9a83b200ce_0_199"/>
          <p:cNvSpPr txBox="1"/>
          <p:nvPr/>
        </p:nvSpPr>
        <p:spPr>
          <a:xfrm>
            <a:off x="8245425" y="618375"/>
            <a:ext cx="25824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917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LOGÍSTICA</a:t>
            </a:r>
            <a:endParaRPr sz="2117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29a83b200ce_0_199"/>
          <p:cNvSpPr txBox="1"/>
          <p:nvPr/>
        </p:nvSpPr>
        <p:spPr>
          <a:xfrm>
            <a:off x="1390500" y="1226776"/>
            <a:ext cx="9411000" cy="2125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algn="just">
              <a:lnSpc>
                <a:spcPct val="110000"/>
              </a:lnSpc>
              <a:buClr>
                <a:srgbClr val="000000"/>
              </a:buClr>
              <a:buSzPts val="2000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Os líderes da unidade de suporte </a:t>
            </a:r>
            <a:r>
              <a:rPr lang="pt-BR" sz="2000" b="1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providenciam e distribuem suporte material para as operações</a:t>
            </a: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 e as instalações ativadas, por meio de seções de suprimentos (</a:t>
            </a:r>
            <a:r>
              <a:rPr lang="pt-BR" sz="2000" b="1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requisição, recepção e equipamentos/ferramentas</a:t>
            </a: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) e seções de instalações (vigilância, bases, campos e posto de comando). Os líderes da unidade de serviço prestam serviços para os integrantes da operação por meio de seções de comunicações, serviços médicos e alimentação.</a:t>
            </a:r>
            <a:endParaRPr sz="2000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0" name="Google Shape;220;g29a83b200ce_0_1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9600" y="2990558"/>
            <a:ext cx="5972154" cy="3441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9a83b200ce_0_190"/>
          <p:cNvSpPr txBox="1"/>
          <p:nvPr/>
        </p:nvSpPr>
        <p:spPr>
          <a:xfrm>
            <a:off x="8245425" y="746025"/>
            <a:ext cx="25824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917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LOGÍSTICA</a:t>
            </a:r>
            <a:endParaRPr sz="2117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g29a83b200ce_0_190"/>
          <p:cNvSpPr txBox="1"/>
          <p:nvPr/>
        </p:nvSpPr>
        <p:spPr>
          <a:xfrm>
            <a:off x="1248750" y="1301425"/>
            <a:ext cx="9378000" cy="45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000000"/>
              </a:buClr>
              <a:buSzPts val="2000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Unidades da Coordenação de Logística</a:t>
            </a:r>
            <a:endParaRPr sz="2000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000"/>
              </a:spcBef>
              <a:buClr>
                <a:schemeClr val="dk1"/>
              </a:buClr>
              <a:buSzPts val="1100"/>
            </a:pPr>
            <a:r>
              <a:rPr lang="pt-BR" sz="2000" b="1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Suprimentos: </a:t>
            </a: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fornece os materiais necessários para que os recursos permaneçam em condição operacional, incluindo combustível, peças, reposição de itens, etc;</a:t>
            </a:r>
            <a:endParaRPr sz="2000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000"/>
              </a:spcBef>
              <a:buClr>
                <a:schemeClr val="dk1"/>
              </a:buClr>
              <a:buSzPts val="1100"/>
            </a:pPr>
            <a:r>
              <a:rPr lang="pt-BR" sz="2000" b="1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Instalações:</a:t>
            </a: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 organiza e coordena instalações para o pessoal e equipamentos empregados na operação;</a:t>
            </a:r>
            <a:endParaRPr sz="2000" b="1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000"/>
              </a:spcBef>
              <a:buClr>
                <a:srgbClr val="000000"/>
              </a:buClr>
              <a:buSzPts val="2000"/>
            </a:pPr>
            <a:r>
              <a:rPr lang="pt-BR" sz="2000" b="1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Comunicação</a:t>
            </a: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: fornece e controla os meios de comunicação eletrônica na operação, integrando a comunicação dos diversos órgãos, agências e jurisdições envolvidos. Coordena as redes de comunicação;</a:t>
            </a:r>
            <a:endParaRPr sz="2000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000"/>
              </a:spcBef>
              <a:buClr>
                <a:srgbClr val="000000"/>
              </a:buClr>
              <a:buSzPts val="2000"/>
            </a:pPr>
            <a:r>
              <a:rPr lang="pt-BR" sz="2000" b="1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Médico</a:t>
            </a: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: faz o acompanhamento preventivo das condições de saúde, bem como o atendimento do pessoal envolvido na operação;</a:t>
            </a:r>
            <a:endParaRPr sz="2000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000"/>
              </a:spcBef>
              <a:buClr>
                <a:srgbClr val="000000"/>
              </a:buClr>
              <a:buSzPts val="2000"/>
            </a:pPr>
            <a:r>
              <a:rPr lang="pt-BR" sz="2000" b="1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Alimentação</a:t>
            </a: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: providencia o fornecimento de alimentação para o pessoal envolvido na operação.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9b355c3204_0_15"/>
          <p:cNvSpPr txBox="1"/>
          <p:nvPr/>
        </p:nvSpPr>
        <p:spPr>
          <a:xfrm>
            <a:off x="7166700" y="792450"/>
            <a:ext cx="29997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Clr>
                <a:srgbClr val="DE0000"/>
              </a:buClr>
              <a:buSzPts val="2799"/>
            </a:pPr>
            <a:r>
              <a:rPr lang="pt-BR" sz="2917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ADMINISTRAÇÃO</a:t>
            </a:r>
            <a:endParaRPr sz="2117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g29b355c3204_0_15"/>
          <p:cNvSpPr txBox="1"/>
          <p:nvPr/>
        </p:nvSpPr>
        <p:spPr>
          <a:xfrm>
            <a:off x="4323977" y="1400851"/>
            <a:ext cx="6393600" cy="415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algn="just">
              <a:lnSpc>
                <a:spcPct val="12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planejar a organização da administração do SCO, ativando e supervisionando unidades e seções específicas conforme a necessidade;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2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realizar o </a:t>
            </a:r>
            <a:r>
              <a:rPr lang="pt-BR" sz="2000" b="1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controle de horas de trabalho do pessoal</a:t>
            </a: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 e equipamentos empregados para fins de pagamento;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2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providenciar orçamentos, contratos, pagamentos que se fizerem necessárias;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2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controlar e registrar os custos da operação como um todo;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2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manter o comando informado sobre o andamento dos trabalhos administrativos e financeiros da operação.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3" name="Google Shape;233;g29b355c3204_0_15"/>
          <p:cNvGrpSpPr/>
          <p:nvPr/>
        </p:nvGrpSpPr>
        <p:grpSpPr>
          <a:xfrm>
            <a:off x="1363662" y="1644516"/>
            <a:ext cx="2488770" cy="2544300"/>
            <a:chOff x="4851634" y="2108698"/>
            <a:chExt cx="2488770" cy="2544300"/>
          </a:xfrm>
        </p:grpSpPr>
        <p:sp>
          <p:nvSpPr>
            <p:cNvPr id="234" name="Google Shape;234;g29b355c3204_0_15"/>
            <p:cNvSpPr/>
            <p:nvPr/>
          </p:nvSpPr>
          <p:spPr>
            <a:xfrm>
              <a:off x="4851634" y="2108698"/>
              <a:ext cx="1871700" cy="503100"/>
            </a:xfrm>
            <a:prstGeom prst="rect">
              <a:avLst/>
            </a:prstGeom>
            <a:solidFill>
              <a:srgbClr val="EE8512"/>
            </a:solidFill>
            <a:ln w="25400" cap="flat" cmpd="sng">
              <a:solidFill>
                <a:srgbClr val="0E0E8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pt-BR" b="1">
                  <a:solidFill>
                    <a:srgbClr val="0E0E80"/>
                  </a:solidFill>
                  <a:latin typeface="Calibri"/>
                  <a:ea typeface="Calibri"/>
                  <a:cs typeface="Calibri"/>
                  <a:sym typeface="Calibri"/>
                </a:rPr>
                <a:t>Administração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g29b355c3204_0_15"/>
            <p:cNvSpPr/>
            <p:nvPr/>
          </p:nvSpPr>
          <p:spPr>
            <a:xfrm>
              <a:off x="5468704" y="2827960"/>
              <a:ext cx="1871700" cy="503100"/>
            </a:xfrm>
            <a:prstGeom prst="rect">
              <a:avLst/>
            </a:prstGeom>
            <a:solidFill>
              <a:srgbClr val="F5F4F4"/>
            </a:solidFill>
            <a:ln w="25400" cap="flat" cmpd="sng">
              <a:solidFill>
                <a:srgbClr val="0E0E8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r>
                <a:rPr lang="pt-BR" sz="1400" b="1">
                  <a:solidFill>
                    <a:srgbClr val="0E0E80"/>
                  </a:solidFill>
                  <a:latin typeface="Calibri"/>
                  <a:ea typeface="Calibri"/>
                  <a:cs typeface="Calibri"/>
                  <a:sym typeface="Calibri"/>
                </a:rPr>
                <a:t>Emprego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g29b355c3204_0_15"/>
            <p:cNvSpPr/>
            <p:nvPr/>
          </p:nvSpPr>
          <p:spPr>
            <a:xfrm>
              <a:off x="5468704" y="3488929"/>
              <a:ext cx="1871700" cy="503100"/>
            </a:xfrm>
            <a:prstGeom prst="rect">
              <a:avLst/>
            </a:prstGeom>
            <a:solidFill>
              <a:srgbClr val="F5F4F4"/>
            </a:solidFill>
            <a:ln w="25400" cap="flat" cmpd="sng">
              <a:solidFill>
                <a:srgbClr val="0E0E8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r>
                <a:rPr lang="pt-BR" sz="1400" b="1">
                  <a:solidFill>
                    <a:srgbClr val="0E0E80"/>
                  </a:solidFill>
                  <a:latin typeface="Calibri"/>
                  <a:ea typeface="Calibri"/>
                  <a:cs typeface="Calibri"/>
                  <a:sym typeface="Calibri"/>
                </a:rPr>
                <a:t>Compras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g29b355c3204_0_15"/>
            <p:cNvSpPr/>
            <p:nvPr/>
          </p:nvSpPr>
          <p:spPr>
            <a:xfrm>
              <a:off x="5468704" y="4149898"/>
              <a:ext cx="1871700" cy="503100"/>
            </a:xfrm>
            <a:prstGeom prst="rect">
              <a:avLst/>
            </a:prstGeom>
            <a:solidFill>
              <a:srgbClr val="F5F4F4"/>
            </a:solidFill>
            <a:ln w="25400" cap="flat" cmpd="sng">
              <a:solidFill>
                <a:srgbClr val="0E0E8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r>
                <a:rPr lang="pt-BR" sz="1400" b="1">
                  <a:solidFill>
                    <a:srgbClr val="0E0E80"/>
                  </a:solidFill>
                  <a:latin typeface="Calibri"/>
                  <a:ea typeface="Calibri"/>
                  <a:cs typeface="Calibri"/>
                  <a:sym typeface="Calibri"/>
                </a:rPr>
                <a:t>Custos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38" name="Google Shape;238;g29b355c3204_0_15"/>
            <p:cNvCxnSpPr/>
            <p:nvPr/>
          </p:nvCxnSpPr>
          <p:spPr>
            <a:xfrm rot="10800000">
              <a:off x="5078338" y="2609317"/>
              <a:ext cx="0" cy="1792200"/>
            </a:xfrm>
            <a:prstGeom prst="straightConnector1">
              <a:avLst/>
            </a:prstGeom>
            <a:noFill/>
            <a:ln w="25400" cap="flat" cmpd="sng">
              <a:solidFill>
                <a:srgbClr val="0E0E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9" name="Google Shape;239;g29b355c3204_0_15"/>
            <p:cNvCxnSpPr>
              <a:endCxn id="235" idx="1"/>
            </p:cNvCxnSpPr>
            <p:nvPr/>
          </p:nvCxnSpPr>
          <p:spPr>
            <a:xfrm>
              <a:off x="5078404" y="3079510"/>
              <a:ext cx="390300" cy="0"/>
            </a:xfrm>
            <a:prstGeom prst="straightConnector1">
              <a:avLst/>
            </a:prstGeom>
            <a:noFill/>
            <a:ln w="25400" cap="flat" cmpd="sng">
              <a:solidFill>
                <a:srgbClr val="0E0E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0" name="Google Shape;240;g29b355c3204_0_15"/>
            <p:cNvCxnSpPr/>
            <p:nvPr/>
          </p:nvCxnSpPr>
          <p:spPr>
            <a:xfrm>
              <a:off x="5067658" y="3740548"/>
              <a:ext cx="390300" cy="0"/>
            </a:xfrm>
            <a:prstGeom prst="straightConnector1">
              <a:avLst/>
            </a:prstGeom>
            <a:noFill/>
            <a:ln w="25400" cap="flat" cmpd="sng">
              <a:solidFill>
                <a:srgbClr val="0E0E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1" name="Google Shape;241;g29b355c3204_0_15"/>
            <p:cNvCxnSpPr/>
            <p:nvPr/>
          </p:nvCxnSpPr>
          <p:spPr>
            <a:xfrm>
              <a:off x="5078338" y="4401517"/>
              <a:ext cx="390300" cy="0"/>
            </a:xfrm>
            <a:prstGeom prst="straightConnector1">
              <a:avLst/>
            </a:prstGeom>
            <a:noFill/>
            <a:ln w="25400" cap="flat" cmpd="sng">
              <a:solidFill>
                <a:srgbClr val="0E0E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9b355c3204_0_30"/>
          <p:cNvSpPr txBox="1"/>
          <p:nvPr/>
        </p:nvSpPr>
        <p:spPr>
          <a:xfrm>
            <a:off x="1248750" y="1301425"/>
            <a:ext cx="9378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000000"/>
              </a:buClr>
              <a:buSzPts val="2000"/>
            </a:pPr>
            <a:endParaRPr sz="2000">
              <a:solidFill>
                <a:srgbClr val="0E0E8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000"/>
              </a:spcBef>
              <a:buClr>
                <a:srgbClr val="000000"/>
              </a:buClr>
              <a:buSzPts val="1400"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29b355c3204_0_30"/>
          <p:cNvSpPr txBox="1"/>
          <p:nvPr/>
        </p:nvSpPr>
        <p:spPr>
          <a:xfrm>
            <a:off x="7166700" y="792450"/>
            <a:ext cx="29997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917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ADMINISTRAÇÃO</a:t>
            </a:r>
            <a:endParaRPr sz="2117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8" name="Google Shape;248;g29b355c3204_0_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11301" y="1524951"/>
            <a:ext cx="5880299" cy="441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29b355c3204_0_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5401" y="952166"/>
            <a:ext cx="3286125" cy="219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29b355c3204_0_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5401" y="3343351"/>
            <a:ext cx="3505200" cy="260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8"/>
          <p:cNvSpPr txBox="1"/>
          <p:nvPr/>
        </p:nvSpPr>
        <p:spPr>
          <a:xfrm>
            <a:off x="9001701" y="646300"/>
            <a:ext cx="17391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SCO 214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Google Shape;25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476" y="1029350"/>
            <a:ext cx="7426151" cy="277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43475" y="3762125"/>
            <a:ext cx="8488124" cy="241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edifício, janela, rua&#10;&#10;Descrição gerada automaticamente">
            <a:extLst>
              <a:ext uri="{FF2B5EF4-FFF2-40B4-BE49-F238E27FC236}">
                <a16:creationId xmlns:a16="http://schemas.microsoft.com/office/drawing/2014/main" id="{43DBD581-E85E-C86C-2FB0-3BB5D2F77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67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11116" y="773749"/>
            <a:ext cx="6666876" cy="503182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4"/>
          <p:cNvSpPr txBox="1"/>
          <p:nvPr/>
        </p:nvSpPr>
        <p:spPr>
          <a:xfrm>
            <a:off x="1232951" y="1052425"/>
            <a:ext cx="46806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ORGANOGRAMA COMPLETO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ACDFE21-FD49-2F0E-66C6-FA307A90A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14" y="1449481"/>
            <a:ext cx="11028571" cy="470476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B519E32-4945-79E4-0855-F71BC647FD2E}"/>
              </a:ext>
            </a:extLst>
          </p:cNvPr>
          <p:cNvSpPr txBox="1"/>
          <p:nvPr/>
        </p:nvSpPr>
        <p:spPr>
          <a:xfrm>
            <a:off x="3544410" y="931233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t-BR" sz="1800" b="1" i="0" u="none" strike="noStrike" dirty="0">
                <a:solidFill>
                  <a:srgbClr val="DE0000"/>
                </a:solidFill>
                <a:effectLst/>
                <a:latin typeface="Calibri" panose="020F0502020204030204" pitchFamily="34" charset="0"/>
              </a:rPr>
              <a:t>ORGANOGRAMA SIMPLIFICADO</a:t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049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9a83b200ce_0_86"/>
          <p:cNvSpPr txBox="1"/>
          <p:nvPr/>
        </p:nvSpPr>
        <p:spPr>
          <a:xfrm>
            <a:off x="7754453" y="681100"/>
            <a:ext cx="26847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PLANEJAMENTO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g29a83b200ce_0_86"/>
          <p:cNvSpPr txBox="1"/>
          <p:nvPr/>
        </p:nvSpPr>
        <p:spPr>
          <a:xfrm>
            <a:off x="1812249" y="2479683"/>
            <a:ext cx="8850300" cy="37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obter informações sobre a emergência ou situação crítica e o SCO;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ativar e supervisionar unidades e seções específicas conforme a necessidade;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obter, reunir, registrar, julgar, processar e compartilhar informações;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participar da elaboração, acompanhamento e atualização do plano de ação, 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000000"/>
              </a:buClr>
              <a:buSzPts val="2000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elaborar relatórios informando a situação e suas futuras tendências;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monitorar o conjunto de recursos mobilizados na cena, incluindo aqueles que estão na área de espera, em operação ou nas bases de apoio;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documentar o evento, produzindo os devidos expedientes necessários;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planejar e implementar a desmobilização dos recursos;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coordenar a participação de especialistas e colaboradores;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10000"/>
              </a:lnSpc>
              <a:buClr>
                <a:srgbClr val="FFCC00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ativar e supervisionar as unidades que se fizerem necessárias.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29a83b200ce_0_86"/>
          <p:cNvSpPr txBox="1"/>
          <p:nvPr/>
        </p:nvSpPr>
        <p:spPr>
          <a:xfrm>
            <a:off x="1714750" y="1063675"/>
            <a:ext cx="89478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355600" algn="just">
              <a:buClr>
                <a:srgbClr val="0E0E80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rgbClr val="0E0E80"/>
                </a:solidFill>
                <a:latin typeface="Calibri"/>
                <a:ea typeface="Calibri"/>
                <a:cs typeface="Calibri"/>
                <a:sym typeface="Calibri"/>
              </a:rPr>
              <a:t>O Coordenador de Planejamento prepara e documenta o plano de ação para alcançar os objetivos e prioridades estabelecidas pelo comando, coleta e avalia informações, mantém um registro dos recursos e da emergência ou situação crítica como um todo.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9a83b200ce_0_96"/>
          <p:cNvSpPr txBox="1"/>
          <p:nvPr/>
        </p:nvSpPr>
        <p:spPr>
          <a:xfrm>
            <a:off x="4449278" y="881125"/>
            <a:ext cx="26847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PLANEJAMENTO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g29a83b200ce_0_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200" y="1508951"/>
            <a:ext cx="9753600" cy="3754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g29a83b200ce_0_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83026" y="848139"/>
            <a:ext cx="9149344" cy="5268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 txBox="1"/>
          <p:nvPr/>
        </p:nvSpPr>
        <p:spPr>
          <a:xfrm>
            <a:off x="5015880" y="692696"/>
            <a:ext cx="6192688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EXEMPLO DE APLICAÇÃO DO SCO 201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1323" y="1483185"/>
            <a:ext cx="3803374" cy="4573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9168" y="1483185"/>
            <a:ext cx="3803374" cy="4573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9a83b200ce_0_109"/>
          <p:cNvSpPr txBox="1"/>
          <p:nvPr/>
        </p:nvSpPr>
        <p:spPr>
          <a:xfrm>
            <a:off x="5413445" y="321635"/>
            <a:ext cx="61926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>
              <a:buClr>
                <a:srgbClr val="DE0000"/>
              </a:buClr>
              <a:buSzPts val="2800"/>
            </a:pPr>
            <a:r>
              <a:rPr lang="pt-BR" sz="2800" b="1">
                <a:solidFill>
                  <a:srgbClr val="DE0000"/>
                </a:solidFill>
                <a:latin typeface="Calibri"/>
                <a:ea typeface="Calibri"/>
                <a:cs typeface="Calibri"/>
                <a:sym typeface="Calibri"/>
              </a:rPr>
              <a:t>EXEMPLO DE APLICAÇÃO DO SCO 202</a:t>
            </a:r>
            <a:endParaRPr sz="2000" b="1">
              <a:solidFill>
                <a:srgbClr val="D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g29a83b200ce_0_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6765" y="825635"/>
            <a:ext cx="9753600" cy="5495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988</Words>
  <Application>Microsoft Office PowerPoint</Application>
  <PresentationFormat>Widescreen</PresentationFormat>
  <Paragraphs>75</Paragraphs>
  <Slides>25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Noto Sans Symbols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Office Cidec 04</dc:creator>
  <cp:lastModifiedBy>Office Cidec 05</cp:lastModifiedBy>
  <cp:revision>4</cp:revision>
  <dcterms:created xsi:type="dcterms:W3CDTF">2024-03-08T19:12:09Z</dcterms:created>
  <dcterms:modified xsi:type="dcterms:W3CDTF">2024-05-17T16:42:07Z</dcterms:modified>
</cp:coreProperties>
</file>