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8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94" r:id="rId25"/>
    <p:sldId id="295" r:id="rId26"/>
    <p:sldId id="293" r:id="rId27"/>
    <p:sldId id="292" r:id="rId28"/>
    <p:sldId id="280" r:id="rId29"/>
    <p:sldId id="281" r:id="rId30"/>
    <p:sldId id="282" r:id="rId31"/>
    <p:sldId id="283" r:id="rId32"/>
    <p:sldId id="296" r:id="rId33"/>
    <p:sldId id="297" r:id="rId34"/>
    <p:sldId id="298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9" r:id="rId43"/>
    <p:sldId id="29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ÉDER CARLOS MOREIRA" initials="ÉCM" lastIdx="1" clrIdx="0">
    <p:extLst>
      <p:ext uri="{19B8F6BF-5375-455C-9EA6-DF929625EA0E}">
        <p15:presenceInfo xmlns:p15="http://schemas.microsoft.com/office/powerpoint/2012/main" userId="6de8414cdc055d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erc\Licen&#231;a%20Capacita&#231;&#227;o%202021\adensamento\Adensamento\Dados%20amostra%20adensamento%20(atualiz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erc\Licen&#231;a%20Capacita&#231;&#227;o%202021\adensamento\Adensamento\Dados%20amostra%20adensamento%20(atualizado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erc\Licen&#231;a%20Capacita&#231;&#227;o%202021\adensamento\Adensamento\Dados%20amostra%20adensamento%20(atualizado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erc\Licen&#231;a%20Capacita&#231;&#227;o%202021\adensamento\Adensamento\Dados%20amostra%20adensamento%20(atualizado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54571119900242"/>
          <c:y val="0.10669956023341889"/>
          <c:w val="0.79705795178722316"/>
          <c:h val="0.643232611238657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'P1'!$D$28</c:f>
              <c:strCache>
                <c:ptCount val="1"/>
                <c:pt idx="0">
                  <c:v>1,00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'P1'!$C$33:$C$63</c:f>
              <c:numCache>
                <c:formatCode>General</c:formatCode>
                <c:ptCount val="31"/>
                <c:pt idx="0">
                  <c:v>0.10029623360135353</c:v>
                </c:pt>
                <c:pt idx="1">
                  <c:v>0.20059246720270885</c:v>
                </c:pt>
                <c:pt idx="2">
                  <c:v>0.30004231908590739</c:v>
                </c:pt>
                <c:pt idx="3">
                  <c:v>0.4007617435463402</c:v>
                </c:pt>
                <c:pt idx="4">
                  <c:v>0.50021159542953875</c:v>
                </c:pt>
                <c:pt idx="5">
                  <c:v>0.60050782903089228</c:v>
                </c:pt>
                <c:pt idx="6">
                  <c:v>0.7003808717731701</c:v>
                </c:pt>
                <c:pt idx="7">
                  <c:v>0.80025391451544614</c:v>
                </c:pt>
                <c:pt idx="8">
                  <c:v>0.90012695725772396</c:v>
                </c:pt>
                <c:pt idx="9">
                  <c:v>1</c:v>
                </c:pt>
                <c:pt idx="10">
                  <c:v>1.2001692763436314</c:v>
                </c:pt>
                <c:pt idx="11">
                  <c:v>1.4003385526872627</c:v>
                </c:pt>
                <c:pt idx="12">
                  <c:v>1.6000846381718148</c:v>
                </c:pt>
                <c:pt idx="13">
                  <c:v>1.8011002962336011</c:v>
                </c:pt>
                <c:pt idx="14">
                  <c:v>2</c:v>
                </c:pt>
                <c:pt idx="15">
                  <c:v>2.5002115954295387</c:v>
                </c:pt>
                <c:pt idx="16">
                  <c:v>3</c:v>
                </c:pt>
                <c:pt idx="17">
                  <c:v>3.5002115954295387</c:v>
                </c:pt>
                <c:pt idx="18">
                  <c:v>4.0004231908590775</c:v>
                </c:pt>
                <c:pt idx="19">
                  <c:v>4.5006347862886162</c:v>
                </c:pt>
                <c:pt idx="20">
                  <c:v>5.0004231908590775</c:v>
                </c:pt>
                <c:pt idx="21">
                  <c:v>6</c:v>
                </c:pt>
                <c:pt idx="22">
                  <c:v>7</c:v>
                </c:pt>
                <c:pt idx="23">
                  <c:v>8.0004231908590775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13.000423190859077</c:v>
                </c:pt>
                <c:pt idx="29">
                  <c:v>14.000423190859077</c:v>
                </c:pt>
                <c:pt idx="30">
                  <c:v>15.000423190859077</c:v>
                </c:pt>
              </c:numCache>
            </c:numRef>
          </c:xVal>
          <c:yVal>
            <c:numRef>
              <c:f>'P1'!$I$33:$I$63</c:f>
              <c:numCache>
                <c:formatCode>0.000</c:formatCode>
                <c:ptCount val="31"/>
                <c:pt idx="0">
                  <c:v>6.4072895811689443E-2</c:v>
                </c:pt>
                <c:pt idx="1">
                  <c:v>0.1035816852644119</c:v>
                </c:pt>
                <c:pt idx="2">
                  <c:v>0.13759158906010682</c:v>
                </c:pt>
                <c:pt idx="3">
                  <c:v>0.16865350061407292</c:v>
                </c:pt>
                <c:pt idx="4">
                  <c:v>0.19569781529082278</c:v>
                </c:pt>
                <c:pt idx="5">
                  <c:v>0.21992543145218152</c:v>
                </c:pt>
                <c:pt idx="6">
                  <c:v>0.2411742106000779</c:v>
                </c:pt>
                <c:pt idx="7">
                  <c:v>0.26185933313687842</c:v>
                </c:pt>
                <c:pt idx="8">
                  <c:v>0.27909868843580959</c:v>
                </c:pt>
                <c:pt idx="9">
                  <c:v>0.29758632602213353</c:v>
                </c:pt>
                <c:pt idx="10">
                  <c:v>0.3279830383904741</c:v>
                </c:pt>
                <c:pt idx="11">
                  <c:v>0.35560649357695845</c:v>
                </c:pt>
                <c:pt idx="12">
                  <c:v>0.38074373737625805</c:v>
                </c:pt>
                <c:pt idx="13">
                  <c:v>0.4043041856672161</c:v>
                </c:pt>
                <c:pt idx="14">
                  <c:v>0.42549829168413711</c:v>
                </c:pt>
                <c:pt idx="15">
                  <c:v>0.47186109391869607</c:v>
                </c:pt>
                <c:pt idx="16">
                  <c:v>0.51064121006173768</c:v>
                </c:pt>
                <c:pt idx="17">
                  <c:v>0.54452803493761548</c:v>
                </c:pt>
                <c:pt idx="18">
                  <c:v>0.5665616250121478</c:v>
                </c:pt>
                <c:pt idx="19">
                  <c:v>0.59102366858454092</c:v>
                </c:pt>
                <c:pt idx="20">
                  <c:v>0.6141561812753884</c:v>
                </c:pt>
                <c:pt idx="21">
                  <c:v>0.64230327206566062</c:v>
                </c:pt>
                <c:pt idx="22">
                  <c:v>0.67153298100849546</c:v>
                </c:pt>
                <c:pt idx="23">
                  <c:v>0.70416404049122949</c:v>
                </c:pt>
                <c:pt idx="24">
                  <c:v>0.72446892133024299</c:v>
                </c:pt>
                <c:pt idx="25">
                  <c:v>0.74905449371441779</c:v>
                </c:pt>
                <c:pt idx="26">
                  <c:v>0.77115002381616637</c:v>
                </c:pt>
                <c:pt idx="27">
                  <c:v>0.78658236353175148</c:v>
                </c:pt>
                <c:pt idx="28">
                  <c:v>0.80667553709027606</c:v>
                </c:pt>
                <c:pt idx="29">
                  <c:v>0.83315035518507397</c:v>
                </c:pt>
                <c:pt idx="30">
                  <c:v>0.85759259678563537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11-4A26-BDCB-81EB0D4C3DBD}"/>
            </c:ext>
          </c:extLst>
        </c:ser>
        <c:ser>
          <c:idx val="1"/>
          <c:order val="1"/>
          <c:tx>
            <c:strRef>
              <c:f>'P1'!$P$28</c:f>
              <c:strCache>
                <c:ptCount val="1"/>
                <c:pt idx="0">
                  <c:v>2,00</c:v>
                </c:pt>
              </c:strCache>
            </c:strRef>
          </c:tx>
          <c:spPr>
            <a:ln w="9525"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'P1'!$O$33:$O$63</c:f>
              <c:numCache>
                <c:formatCode>General</c:formatCode>
                <c:ptCount val="31"/>
                <c:pt idx="0">
                  <c:v>0.10029623360135531</c:v>
                </c:pt>
                <c:pt idx="1">
                  <c:v>0.20059246720270885</c:v>
                </c:pt>
                <c:pt idx="2">
                  <c:v>0.30004231908590917</c:v>
                </c:pt>
                <c:pt idx="3">
                  <c:v>0.40033855268726271</c:v>
                </c:pt>
                <c:pt idx="4">
                  <c:v>0.50021159542953875</c:v>
                </c:pt>
                <c:pt idx="5">
                  <c:v>0.60008463817181656</c:v>
                </c:pt>
                <c:pt idx="6">
                  <c:v>0.7003808717731701</c:v>
                </c:pt>
                <c:pt idx="7">
                  <c:v>0.80025391451544792</c:v>
                </c:pt>
                <c:pt idx="8">
                  <c:v>0.90055014811680145</c:v>
                </c:pt>
                <c:pt idx="9">
                  <c:v>1</c:v>
                </c:pt>
                <c:pt idx="10">
                  <c:v>1.2001692763436314</c:v>
                </c:pt>
                <c:pt idx="11">
                  <c:v>1.4003385526872627</c:v>
                </c:pt>
                <c:pt idx="12">
                  <c:v>1.6000846381718166</c:v>
                </c:pt>
                <c:pt idx="13">
                  <c:v>1.8002539145154479</c:v>
                </c:pt>
                <c:pt idx="14">
                  <c:v>2</c:v>
                </c:pt>
                <c:pt idx="15">
                  <c:v>2.5002115954295387</c:v>
                </c:pt>
                <c:pt idx="16">
                  <c:v>3</c:v>
                </c:pt>
                <c:pt idx="17">
                  <c:v>3.5002115954295387</c:v>
                </c:pt>
                <c:pt idx="18">
                  <c:v>4</c:v>
                </c:pt>
                <c:pt idx="19">
                  <c:v>4.5002115954295387</c:v>
                </c:pt>
                <c:pt idx="20">
                  <c:v>5.0004231908590775</c:v>
                </c:pt>
                <c:pt idx="21">
                  <c:v>6</c:v>
                </c:pt>
                <c:pt idx="22">
                  <c:v>7.0004231908590775</c:v>
                </c:pt>
                <c:pt idx="23">
                  <c:v>8.0000000000000018</c:v>
                </c:pt>
                <c:pt idx="24">
                  <c:v>9.0000000000000018</c:v>
                </c:pt>
                <c:pt idx="25">
                  <c:v>10.000000000000002</c:v>
                </c:pt>
                <c:pt idx="26">
                  <c:v>11.000000000000002</c:v>
                </c:pt>
                <c:pt idx="27">
                  <c:v>12.000000000000002</c:v>
                </c:pt>
                <c:pt idx="28">
                  <c:v>13.000000000000002</c:v>
                </c:pt>
                <c:pt idx="29">
                  <c:v>14.000000000000002</c:v>
                </c:pt>
                <c:pt idx="30">
                  <c:v>15.000000000000002</c:v>
                </c:pt>
              </c:numCache>
            </c:numRef>
          </c:xVal>
          <c:yVal>
            <c:numRef>
              <c:f>'P1'!$U$33:$U$63</c:f>
              <c:numCache>
                <c:formatCode>0.000</c:formatCode>
                <c:ptCount val="31"/>
                <c:pt idx="0">
                  <c:v>0.11557915367211702</c:v>
                </c:pt>
                <c:pt idx="1">
                  <c:v>0.19711256235054761</c:v>
                </c:pt>
                <c:pt idx="2">
                  <c:v>0.26891702356738095</c:v>
                </c:pt>
                <c:pt idx="3">
                  <c:v>0.32706860950830458</c:v>
                </c:pt>
                <c:pt idx="4">
                  <c:v>0.37962953689387857</c:v>
                </c:pt>
                <c:pt idx="5">
                  <c:v>0.42372946336717066</c:v>
                </c:pt>
                <c:pt idx="6">
                  <c:v>0.45874360578350404</c:v>
                </c:pt>
                <c:pt idx="7">
                  <c:v>0.49533078454381307</c:v>
                </c:pt>
                <c:pt idx="8">
                  <c:v>0.52490943633693055</c:v>
                </c:pt>
                <c:pt idx="9">
                  <c:v>0.55544742282533266</c:v>
                </c:pt>
                <c:pt idx="10">
                  <c:v>0.60794532102726895</c:v>
                </c:pt>
                <c:pt idx="11">
                  <c:v>0.65368556032613212</c:v>
                </c:pt>
                <c:pt idx="12">
                  <c:v>0.69444581512120129</c:v>
                </c:pt>
                <c:pt idx="13">
                  <c:v>0.7318745888156617</c:v>
                </c:pt>
                <c:pt idx="14">
                  <c:v>0.76579344922791881</c:v>
                </c:pt>
                <c:pt idx="15">
                  <c:v>0.83794877354232278</c:v>
                </c:pt>
                <c:pt idx="16">
                  <c:v>0.8949782445948733</c:v>
                </c:pt>
                <c:pt idx="17">
                  <c:v>0.94114453858926195</c:v>
                </c:pt>
                <c:pt idx="18">
                  <c:v>0.98373626934592728</c:v>
                </c:pt>
                <c:pt idx="19">
                  <c:v>1.0236443841453513</c:v>
                </c:pt>
                <c:pt idx="20">
                  <c:v>1.064907484152336</c:v>
                </c:pt>
                <c:pt idx="21">
                  <c:v>1.1274466735659696</c:v>
                </c:pt>
                <c:pt idx="22">
                  <c:v>1.1762374166001461</c:v>
                </c:pt>
                <c:pt idx="23">
                  <c:v>1.2224913825138026</c:v>
                </c:pt>
                <c:pt idx="24">
                  <c:v>1.2720415986147082</c:v>
                </c:pt>
                <c:pt idx="25">
                  <c:v>1.3128983145645527</c:v>
                </c:pt>
                <c:pt idx="26">
                  <c:v>1.3491284884517152</c:v>
                </c:pt>
                <c:pt idx="27">
                  <c:v>1.3716028732702754</c:v>
                </c:pt>
                <c:pt idx="28">
                  <c:v>1.4074264828490626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411-4A26-BDCB-81EB0D4C3DBD}"/>
            </c:ext>
          </c:extLst>
        </c:ser>
        <c:ser>
          <c:idx val="2"/>
          <c:order val="2"/>
          <c:tx>
            <c:strRef>
              <c:f>'P1'!$AB$28</c:f>
              <c:strCache>
                <c:ptCount val="1"/>
                <c:pt idx="0">
                  <c:v>3,00</c:v>
                </c:pt>
              </c:strCache>
            </c:strRef>
          </c:tx>
          <c:spPr>
            <a:ln w="9525"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'P1'!$AA$33:$AA$63</c:f>
              <c:numCache>
                <c:formatCode>General</c:formatCode>
                <c:ptCount val="31"/>
                <c:pt idx="0">
                  <c:v>0.1007194244604328</c:v>
                </c:pt>
                <c:pt idx="1">
                  <c:v>0.20016927634363135</c:v>
                </c:pt>
                <c:pt idx="2">
                  <c:v>0.30046550994498666</c:v>
                </c:pt>
                <c:pt idx="3">
                  <c:v>0.40033855268726271</c:v>
                </c:pt>
                <c:pt idx="4">
                  <c:v>0.50021159542953875</c:v>
                </c:pt>
                <c:pt idx="5">
                  <c:v>0.60008463817181656</c:v>
                </c:pt>
                <c:pt idx="6">
                  <c:v>0.7003808717731701</c:v>
                </c:pt>
                <c:pt idx="7">
                  <c:v>0.80067710537452541</c:v>
                </c:pt>
                <c:pt idx="8">
                  <c:v>0.90012695725772396</c:v>
                </c:pt>
                <c:pt idx="9">
                  <c:v>1</c:v>
                </c:pt>
                <c:pt idx="10">
                  <c:v>1.2001692763436314</c:v>
                </c:pt>
                <c:pt idx="11">
                  <c:v>1.4007617435463402</c:v>
                </c:pt>
                <c:pt idx="12">
                  <c:v>1.6000846381718166</c:v>
                </c:pt>
                <c:pt idx="13">
                  <c:v>1.8006771053745254</c:v>
                </c:pt>
                <c:pt idx="14">
                  <c:v>2</c:v>
                </c:pt>
                <c:pt idx="15">
                  <c:v>2.5002115954295387</c:v>
                </c:pt>
                <c:pt idx="16">
                  <c:v>3</c:v>
                </c:pt>
                <c:pt idx="17">
                  <c:v>3.5002115954295387</c:v>
                </c:pt>
                <c:pt idx="18">
                  <c:v>4</c:v>
                </c:pt>
                <c:pt idx="19">
                  <c:v>4.5002115954295387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9.0004231908590775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</c:numCache>
            </c:numRef>
          </c:xVal>
          <c:yVal>
            <c:numRef>
              <c:f>'P1'!$AG$33:$AG$63</c:f>
              <c:numCache>
                <c:formatCode>0.000</c:formatCode>
                <c:ptCount val="31"/>
                <c:pt idx="0">
                  <c:v>0.30051215989346103</c:v>
                </c:pt>
                <c:pt idx="1">
                  <c:v>0.3930968755584161</c:v>
                </c:pt>
                <c:pt idx="2">
                  <c:v>0.47908597013534465</c:v>
                </c:pt>
                <c:pt idx="3">
                  <c:v>0.5539293935230386</c:v>
                </c:pt>
                <c:pt idx="4">
                  <c:v>0.62725981845530698</c:v>
                </c:pt>
                <c:pt idx="5">
                  <c:v>0.69060830367254511</c:v>
                </c:pt>
                <c:pt idx="6">
                  <c:v>0.75983493452546502</c:v>
                </c:pt>
                <c:pt idx="7">
                  <c:v>0.81602314416894017</c:v>
                </c:pt>
                <c:pt idx="8">
                  <c:v>0.86716159579186902</c:v>
                </c:pt>
                <c:pt idx="9">
                  <c:v>0.91779811309630976</c:v>
                </c:pt>
                <c:pt idx="10">
                  <c:v>1.0073656139716693</c:v>
                </c:pt>
                <c:pt idx="11">
                  <c:v>1.0864784175058082</c:v>
                </c:pt>
                <c:pt idx="12">
                  <c:v>1.1579555926218594</c:v>
                </c:pt>
                <c:pt idx="13">
                  <c:v>1.2260629183781786</c:v>
                </c:pt>
                <c:pt idx="14">
                  <c:v>1.2907496809337602</c:v>
                </c:pt>
                <c:pt idx="15">
                  <c:v>1.4214372554971622</c:v>
                </c:pt>
                <c:pt idx="16">
                  <c:v>1.529601126197667</c:v>
                </c:pt>
                <c:pt idx="17">
                  <c:v>1.6172435950476418</c:v>
                </c:pt>
                <c:pt idx="18">
                  <c:v>1.6845045989916281</c:v>
                </c:pt>
                <c:pt idx="19">
                  <c:v>1.7402025604797837</c:v>
                </c:pt>
                <c:pt idx="20">
                  <c:v>1.8001050509067023</c:v>
                </c:pt>
                <c:pt idx="21">
                  <c:v>1.8794796640827349</c:v>
                </c:pt>
                <c:pt idx="22">
                  <c:v>1.9527875679410704</c:v>
                </c:pt>
                <c:pt idx="23">
                  <c:v>2.0111890947553066</c:v>
                </c:pt>
                <c:pt idx="24">
                  <c:v>2.0822393869215472</c:v>
                </c:pt>
                <c:pt idx="25">
                  <c:v>2.1346552961727965</c:v>
                </c:pt>
                <c:pt idx="26">
                  <c:v>2.1895874692839707</c:v>
                </c:pt>
                <c:pt idx="27">
                  <c:v>2.2486440357809778</c:v>
                </c:pt>
                <c:pt idx="28">
                  <c:v>2.307139595818025</c:v>
                </c:pt>
                <c:pt idx="29">
                  <c:v>2.3575600839246769</c:v>
                </c:pt>
                <c:pt idx="30">
                  <c:v>2.4001543800172729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11-4A26-BDCB-81EB0D4C3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965472"/>
        <c:axId val="1896977984"/>
      </c:scatterChart>
      <c:valAx>
        <c:axId val="189696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Deslocamento Horizontal (mm)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896977984"/>
        <c:crosses val="autoZero"/>
        <c:crossBetween val="midCat"/>
      </c:valAx>
      <c:valAx>
        <c:axId val="189697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Tensão Cisalhante (kgf/cm²)</a:t>
                </a:r>
              </a:p>
            </c:rich>
          </c:tx>
          <c:layout>
            <c:manualLayout>
              <c:xMode val="edge"/>
              <c:yMode val="edge"/>
              <c:x val="1.1960240170066935E-2"/>
              <c:y val="0.10669941201917388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9696547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9771539829707376E-3"/>
          <c:y val="0.81060072590704424"/>
          <c:w val="0.11661095278975919"/>
          <c:h val="0.18915383646458092"/>
        </c:manualLayout>
      </c:layout>
      <c:overlay val="0"/>
      <c:spPr>
        <a:noFill/>
        <a:ln w="9525">
          <a:noFill/>
        </a:ln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54571119900242"/>
          <c:y val="0.10669956023341889"/>
          <c:w val="0.79705795178722316"/>
          <c:h val="0.6432326112386574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'P1'!$D$28</c:f>
              <c:strCache>
                <c:ptCount val="1"/>
                <c:pt idx="0">
                  <c:v>1,00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'P1'!$E$33:$E$63</c:f>
              <c:numCache>
                <c:formatCode>0.00%</c:formatCode>
                <c:ptCount val="31"/>
                <c:pt idx="0">
                  <c:v>9.8814023252565063E-4</c:v>
                </c:pt>
                <c:pt idx="1">
                  <c:v>1.9762804650513186E-3</c:v>
                </c:pt>
                <c:pt idx="2">
                  <c:v>2.9560819614375114E-3</c:v>
                </c:pt>
                <c:pt idx="3">
                  <c:v>3.9483915620329088E-3</c:v>
                </c:pt>
                <c:pt idx="4">
                  <c:v>4.9281930584191003E-3</c:v>
                </c:pt>
                <c:pt idx="5">
                  <c:v>5.9163332909447511E-3</c:v>
                </c:pt>
                <c:pt idx="6">
                  <c:v>6.90030415540069E-3</c:v>
                </c:pt>
                <c:pt idx="7">
                  <c:v>7.8842750198566108E-3</c:v>
                </c:pt>
                <c:pt idx="8">
                  <c:v>8.8682458843125506E-3</c:v>
                </c:pt>
                <c:pt idx="9">
                  <c:v>9.852216748768473E-3</c:v>
                </c:pt>
                <c:pt idx="10">
                  <c:v>1.1824327845750063E-2</c:v>
                </c:pt>
                <c:pt idx="11">
                  <c:v>1.3796438942731653E-2</c:v>
                </c:pt>
                <c:pt idx="12">
                  <c:v>1.5764380671643496E-2</c:v>
                </c:pt>
                <c:pt idx="13">
                  <c:v>1.7744830504764542E-2</c:v>
                </c:pt>
                <c:pt idx="14">
                  <c:v>1.9704433497536946E-2</c:v>
                </c:pt>
                <c:pt idx="15">
                  <c:v>2.463262655595605E-2</c:v>
                </c:pt>
                <c:pt idx="16">
                  <c:v>2.9556650246305417E-2</c:v>
                </c:pt>
                <c:pt idx="17">
                  <c:v>3.4484843304724518E-2</c:v>
                </c:pt>
                <c:pt idx="18">
                  <c:v>3.9413036363143618E-2</c:v>
                </c:pt>
                <c:pt idx="19">
                  <c:v>4.4341229421562725E-2</c:v>
                </c:pt>
                <c:pt idx="20">
                  <c:v>4.92652531119121E-2</c:v>
                </c:pt>
                <c:pt idx="21">
                  <c:v>5.9113300492610835E-2</c:v>
                </c:pt>
                <c:pt idx="22">
                  <c:v>6.8965517241379309E-2</c:v>
                </c:pt>
                <c:pt idx="23">
                  <c:v>7.882190335821751E-2</c:v>
                </c:pt>
                <c:pt idx="24">
                  <c:v>8.8669950738916259E-2</c:v>
                </c:pt>
                <c:pt idx="25">
                  <c:v>9.852216748768472E-2</c:v>
                </c:pt>
                <c:pt idx="26">
                  <c:v>0.10837438423645321</c:v>
                </c:pt>
                <c:pt idx="27">
                  <c:v>0.11822660098522167</c:v>
                </c:pt>
                <c:pt idx="28">
                  <c:v>0.12808298710205987</c:v>
                </c:pt>
                <c:pt idx="29">
                  <c:v>0.13793520385082833</c:v>
                </c:pt>
                <c:pt idx="30">
                  <c:v>0.14778742059959682</c:v>
                </c:pt>
              </c:numCache>
            </c:numRef>
          </c:xVal>
          <c:yVal>
            <c:numRef>
              <c:f>'P1'!$F$33:$F$63</c:f>
              <c:numCache>
                <c:formatCode>0.00%</c:formatCode>
                <c:ptCount val="31"/>
                <c:pt idx="0">
                  <c:v>3.4292160180485185E-3</c:v>
                </c:pt>
                <c:pt idx="1">
                  <c:v>6.5696559503666384E-3</c:v>
                </c:pt>
                <c:pt idx="2">
                  <c:v>9.5476593344613354E-3</c:v>
                </c:pt>
                <c:pt idx="3">
                  <c:v>1.2354201917653655E-2</c:v>
                </c:pt>
                <c:pt idx="4">
                  <c:v>1.49892836999436E-2</c:v>
                </c:pt>
                <c:pt idx="5">
                  <c:v>1.7335589396503148E-2</c:v>
                </c:pt>
                <c:pt idx="6">
                  <c:v>1.9790186125211488E-2</c:v>
                </c:pt>
                <c:pt idx="7">
                  <c:v>2.2271855611957145E-2</c:v>
                </c:pt>
                <c:pt idx="8">
                  <c:v>2.4293288212069938E-2</c:v>
                </c:pt>
                <c:pt idx="9">
                  <c:v>2.6269599548787329E-2</c:v>
                </c:pt>
                <c:pt idx="10">
                  <c:v>2.9870276367738313E-2</c:v>
                </c:pt>
                <c:pt idx="11">
                  <c:v>3.3389734912577539E-2</c:v>
                </c:pt>
                <c:pt idx="12">
                  <c:v>3.608798646362097E-2</c:v>
                </c:pt>
                <c:pt idx="13">
                  <c:v>3.8822335025380669E-2</c:v>
                </c:pt>
                <c:pt idx="14">
                  <c:v>4.1313028764805373E-2</c:v>
                </c:pt>
                <c:pt idx="15">
                  <c:v>4.6465877044557236E-2</c:v>
                </c:pt>
                <c:pt idx="16">
                  <c:v>5.0589960518894486E-2</c:v>
                </c:pt>
                <c:pt idx="17">
                  <c:v>5.4244782853919919E-2</c:v>
                </c:pt>
                <c:pt idx="18">
                  <c:v>5.7060349689791283E-2</c:v>
                </c:pt>
                <c:pt idx="19">
                  <c:v>5.9334461364918205E-2</c:v>
                </c:pt>
                <c:pt idx="20">
                  <c:v>6.1716864072194018E-2</c:v>
                </c:pt>
                <c:pt idx="21">
                  <c:v>6.4956570783981982E-2</c:v>
                </c:pt>
                <c:pt idx="22">
                  <c:v>6.8178228990411774E-2</c:v>
                </c:pt>
                <c:pt idx="23">
                  <c:v>7.0858432036097027E-2</c:v>
                </c:pt>
                <c:pt idx="24">
                  <c:v>7.3529610829103226E-2</c:v>
                </c:pt>
                <c:pt idx="25">
                  <c:v>7.5614213197969501E-2</c:v>
                </c:pt>
                <c:pt idx="26">
                  <c:v>7.7617597292724216E-2</c:v>
                </c:pt>
                <c:pt idx="27">
                  <c:v>7.9620981387478834E-2</c:v>
                </c:pt>
                <c:pt idx="28">
                  <c:v>8.1696559503666069E-2</c:v>
                </c:pt>
                <c:pt idx="29">
                  <c:v>8.4304568527918788E-2</c:v>
                </c:pt>
                <c:pt idx="30">
                  <c:v>8.6434292160180462E-2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BC3-4E79-B909-1946D1AE6067}"/>
            </c:ext>
          </c:extLst>
        </c:ser>
        <c:ser>
          <c:idx val="1"/>
          <c:order val="1"/>
          <c:tx>
            <c:strRef>
              <c:f>'P1'!$P$28</c:f>
              <c:strCache>
                <c:ptCount val="1"/>
                <c:pt idx="0">
                  <c:v>2,00</c:v>
                </c:pt>
              </c:strCache>
            </c:strRef>
          </c:tx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'P1'!$Q$33:$Q$63</c:f>
              <c:numCache>
                <c:formatCode>0.00%</c:formatCode>
                <c:ptCount val="31"/>
                <c:pt idx="0">
                  <c:v>9.8522822791115229E-4</c:v>
                </c:pt>
                <c:pt idx="1">
                  <c:v>1.9704564558222872E-3</c:v>
                </c:pt>
                <c:pt idx="2">
                  <c:v>2.9473705214725851E-3</c:v>
                </c:pt>
                <c:pt idx="3">
                  <c:v>3.9325987493837198E-3</c:v>
                </c:pt>
                <c:pt idx="4">
                  <c:v>4.9136698961644272E-3</c:v>
                </c:pt>
                <c:pt idx="5">
                  <c:v>5.8947410429451529E-3</c:v>
                </c:pt>
                <c:pt idx="6">
                  <c:v>6.8799692708562876E-3</c:v>
                </c:pt>
                <c:pt idx="7">
                  <c:v>7.8610404176370132E-3</c:v>
                </c:pt>
                <c:pt idx="8">
                  <c:v>8.8462686455481471E-3</c:v>
                </c:pt>
                <c:pt idx="9">
                  <c:v>9.8231827111984298E-3</c:v>
                </c:pt>
                <c:pt idx="10">
                  <c:v>1.1789482085890288E-2</c:v>
                </c:pt>
                <c:pt idx="11">
                  <c:v>1.3755781460582149E-2</c:v>
                </c:pt>
                <c:pt idx="12">
                  <c:v>1.5717923754143579E-2</c:v>
                </c:pt>
                <c:pt idx="13">
                  <c:v>1.7684223128835441E-2</c:v>
                </c:pt>
                <c:pt idx="14">
                  <c:v>1.964636542239686E-2</c:v>
                </c:pt>
                <c:pt idx="15">
                  <c:v>2.4560035318561286E-2</c:v>
                </c:pt>
                <c:pt idx="16">
                  <c:v>2.9469548133595286E-2</c:v>
                </c:pt>
                <c:pt idx="17">
                  <c:v>3.4383218029759716E-2</c:v>
                </c:pt>
                <c:pt idx="18">
                  <c:v>3.9292730844793719E-2</c:v>
                </c:pt>
                <c:pt idx="19">
                  <c:v>4.4206400740958142E-2</c:v>
                </c:pt>
                <c:pt idx="20">
                  <c:v>4.9120070637122572E-2</c:v>
                </c:pt>
                <c:pt idx="21">
                  <c:v>5.8939096267190572E-2</c:v>
                </c:pt>
                <c:pt idx="22">
                  <c:v>6.8766436059519431E-2</c:v>
                </c:pt>
                <c:pt idx="23">
                  <c:v>7.8585461689587438E-2</c:v>
                </c:pt>
                <c:pt idx="24">
                  <c:v>8.8408644400785871E-2</c:v>
                </c:pt>
                <c:pt idx="25">
                  <c:v>9.8231827111984305E-2</c:v>
                </c:pt>
                <c:pt idx="26">
                  <c:v>0.10805500982318272</c:v>
                </c:pt>
                <c:pt idx="27">
                  <c:v>0.11787819253438116</c:v>
                </c:pt>
                <c:pt idx="28">
                  <c:v>0.12770137524557959</c:v>
                </c:pt>
              </c:numCache>
            </c:numRef>
          </c:xVal>
          <c:yVal>
            <c:numRef>
              <c:f>'P1'!$R$33:$R$63</c:f>
              <c:numCache>
                <c:formatCode>0.00%</c:formatCode>
                <c:ptCount val="31"/>
                <c:pt idx="0">
                  <c:v>4.2379349046015235E-3</c:v>
                </c:pt>
                <c:pt idx="1">
                  <c:v>7.1021324354657344E-3</c:v>
                </c:pt>
                <c:pt idx="2">
                  <c:v>9.5892255892255206E-3</c:v>
                </c:pt>
                <c:pt idx="3">
                  <c:v>1.1672278338944946E-2</c:v>
                </c:pt>
                <c:pt idx="4">
                  <c:v>1.3548821548821494E-2</c:v>
                </c:pt>
                <c:pt idx="5">
                  <c:v>1.5730639730639703E-2</c:v>
                </c:pt>
                <c:pt idx="6">
                  <c:v>1.7687991021324324E-2</c:v>
                </c:pt>
                <c:pt idx="7">
                  <c:v>1.9402918069584725E-2</c:v>
                </c:pt>
                <c:pt idx="8">
                  <c:v>2.1162738496071774E-2</c:v>
                </c:pt>
                <c:pt idx="9">
                  <c:v>2.2680134680134609E-2</c:v>
                </c:pt>
                <c:pt idx="10">
                  <c:v>2.5714927048260363E-2</c:v>
                </c:pt>
                <c:pt idx="11">
                  <c:v>2.8444444444444366E-2</c:v>
                </c:pt>
                <c:pt idx="12">
                  <c:v>3.1263748597081926E-2</c:v>
                </c:pt>
                <c:pt idx="13">
                  <c:v>3.3337822671155953E-2</c:v>
                </c:pt>
                <c:pt idx="14">
                  <c:v>3.5456790123456719E-2</c:v>
                </c:pt>
                <c:pt idx="15">
                  <c:v>4.0269360269360233E-2</c:v>
                </c:pt>
                <c:pt idx="16">
                  <c:v>4.412121212121211E-2</c:v>
                </c:pt>
                <c:pt idx="17">
                  <c:v>4.722783389450054E-2</c:v>
                </c:pt>
                <c:pt idx="18">
                  <c:v>5.0217732884399555E-2</c:v>
                </c:pt>
                <c:pt idx="19">
                  <c:v>5.2570145903479228E-2</c:v>
                </c:pt>
                <c:pt idx="20">
                  <c:v>5.5182940516273822E-2</c:v>
                </c:pt>
                <c:pt idx="21">
                  <c:v>5.9088664421997741E-2</c:v>
                </c:pt>
                <c:pt idx="22">
                  <c:v>6.2042648709315334E-2</c:v>
                </c:pt>
                <c:pt idx="23">
                  <c:v>6.5436588103254714E-2</c:v>
                </c:pt>
                <c:pt idx="24">
                  <c:v>6.8237934904601574E-2</c:v>
                </c:pt>
                <c:pt idx="25">
                  <c:v>7.0841750841750858E-2</c:v>
                </c:pt>
                <c:pt idx="26">
                  <c:v>7.3059483726150398E-2</c:v>
                </c:pt>
                <c:pt idx="27">
                  <c:v>7.5232323232323206E-2</c:v>
                </c:pt>
                <c:pt idx="28">
                  <c:v>7.7090909090909043E-2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BC3-4E79-B909-1946D1AE6067}"/>
            </c:ext>
          </c:extLst>
        </c:ser>
        <c:ser>
          <c:idx val="2"/>
          <c:order val="2"/>
          <c:tx>
            <c:strRef>
              <c:f>'P1'!$AB$28</c:f>
              <c:strCache>
                <c:ptCount val="1"/>
                <c:pt idx="0">
                  <c:v>3,00</c:v>
                </c:pt>
              </c:strCache>
            </c:strRef>
          </c:tx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'P1'!$AC$33:$AC$63</c:f>
              <c:numCache>
                <c:formatCode>0.00%</c:formatCode>
                <c:ptCount val="31"/>
                <c:pt idx="0">
                  <c:v>9.9230960059539701E-4</c:v>
                </c:pt>
                <c:pt idx="1">
                  <c:v>1.9721110969815898E-3</c:v>
                </c:pt>
                <c:pt idx="2">
                  <c:v>2.9602513295072575E-3</c:v>
                </c:pt>
                <c:pt idx="3">
                  <c:v>3.9442221939631796E-3</c:v>
                </c:pt>
                <c:pt idx="4">
                  <c:v>4.9281930584191003E-3</c:v>
                </c:pt>
                <c:pt idx="5">
                  <c:v>5.9121639228750392E-3</c:v>
                </c:pt>
                <c:pt idx="6">
                  <c:v>6.90030415540069E-3</c:v>
                </c:pt>
                <c:pt idx="7">
                  <c:v>7.8884443879263591E-3</c:v>
                </c:pt>
                <c:pt idx="8">
                  <c:v>8.8682458843125506E-3</c:v>
                </c:pt>
                <c:pt idx="9">
                  <c:v>9.852216748768473E-3</c:v>
                </c:pt>
                <c:pt idx="10">
                  <c:v>1.1824327845750063E-2</c:v>
                </c:pt>
                <c:pt idx="11">
                  <c:v>1.380060831080138E-2</c:v>
                </c:pt>
                <c:pt idx="12">
                  <c:v>1.576438067164351E-2</c:v>
                </c:pt>
                <c:pt idx="13">
                  <c:v>1.774066113669483E-2</c:v>
                </c:pt>
                <c:pt idx="14">
                  <c:v>1.9704433497536946E-2</c:v>
                </c:pt>
                <c:pt idx="15">
                  <c:v>2.463262655595605E-2</c:v>
                </c:pt>
                <c:pt idx="16">
                  <c:v>2.9556650246305417E-2</c:v>
                </c:pt>
                <c:pt idx="17">
                  <c:v>3.4484843304724518E-2</c:v>
                </c:pt>
                <c:pt idx="18">
                  <c:v>3.9408866995073892E-2</c:v>
                </c:pt>
                <c:pt idx="19">
                  <c:v>4.4337060053492985E-2</c:v>
                </c:pt>
                <c:pt idx="20">
                  <c:v>4.926108374384236E-2</c:v>
                </c:pt>
                <c:pt idx="21">
                  <c:v>5.9113300492610835E-2</c:v>
                </c:pt>
                <c:pt idx="22">
                  <c:v>6.8965517241379309E-2</c:v>
                </c:pt>
                <c:pt idx="23">
                  <c:v>7.8817733990147784E-2</c:v>
                </c:pt>
                <c:pt idx="24">
                  <c:v>8.8674120106985971E-2</c:v>
                </c:pt>
                <c:pt idx="25">
                  <c:v>9.852216748768472E-2</c:v>
                </c:pt>
                <c:pt idx="26">
                  <c:v>0.10837438423645321</c:v>
                </c:pt>
                <c:pt idx="27">
                  <c:v>0.11822660098522167</c:v>
                </c:pt>
                <c:pt idx="28">
                  <c:v>0.12807881773399016</c:v>
                </c:pt>
                <c:pt idx="29">
                  <c:v>0.13793103448275862</c:v>
                </c:pt>
                <c:pt idx="30">
                  <c:v>0.14778325123152708</c:v>
                </c:pt>
              </c:numCache>
            </c:numRef>
          </c:xVal>
          <c:yVal>
            <c:numRef>
              <c:f>'P1'!$AD$33:$AD$63</c:f>
              <c:numCache>
                <c:formatCode>0.00%</c:formatCode>
                <c:ptCount val="31"/>
                <c:pt idx="0">
                  <c:v>1.4204355108877941E-3</c:v>
                </c:pt>
                <c:pt idx="1">
                  <c:v>3.2964824120602951E-3</c:v>
                </c:pt>
                <c:pt idx="2">
                  <c:v>4.8419877163596069E-3</c:v>
                </c:pt>
                <c:pt idx="3">
                  <c:v>6.771635957565603E-3</c:v>
                </c:pt>
                <c:pt idx="4">
                  <c:v>8.6208821887214463E-3</c:v>
                </c:pt>
                <c:pt idx="5">
                  <c:v>1.0443327749860452E-2</c:v>
                </c:pt>
                <c:pt idx="6">
                  <c:v>1.1899497487437212E-2</c:v>
                </c:pt>
                <c:pt idx="7">
                  <c:v>1.3847012841987737E-2</c:v>
                </c:pt>
                <c:pt idx="8">
                  <c:v>1.5544388609715225E-2</c:v>
                </c:pt>
                <c:pt idx="9">
                  <c:v>1.6946957007258581E-2</c:v>
                </c:pt>
                <c:pt idx="10">
                  <c:v>1.9528754885538825E-2</c:v>
                </c:pt>
                <c:pt idx="11">
                  <c:v>2.2235622557230588E-2</c:v>
                </c:pt>
                <c:pt idx="12">
                  <c:v>2.4513679508654389E-2</c:v>
                </c:pt>
                <c:pt idx="13">
                  <c:v>2.6738135120044696E-2</c:v>
                </c:pt>
                <c:pt idx="14">
                  <c:v>2.8649916247906252E-2</c:v>
                </c:pt>
                <c:pt idx="15">
                  <c:v>3.2393076493579032E-2</c:v>
                </c:pt>
                <c:pt idx="16">
                  <c:v>3.5537688442211071E-2</c:v>
                </c:pt>
                <c:pt idx="17">
                  <c:v>3.8298157453936409E-2</c:v>
                </c:pt>
                <c:pt idx="18">
                  <c:v>4.0406476828587418E-2</c:v>
                </c:pt>
                <c:pt idx="19">
                  <c:v>4.2237855946398645E-2</c:v>
                </c:pt>
                <c:pt idx="20">
                  <c:v>4.3819095477386924E-2</c:v>
                </c:pt>
                <c:pt idx="21">
                  <c:v>4.6159687325516528E-2</c:v>
                </c:pt>
                <c:pt idx="22">
                  <c:v>4.8402010050251271E-2</c:v>
                </c:pt>
                <c:pt idx="23">
                  <c:v>5.0376326074818546E-2</c:v>
                </c:pt>
                <c:pt idx="24">
                  <c:v>5.1984366275823576E-2</c:v>
                </c:pt>
                <c:pt idx="25">
                  <c:v>5.361920714684535E-2</c:v>
                </c:pt>
                <c:pt idx="26">
                  <c:v>5.8130653266331676E-2</c:v>
                </c:pt>
                <c:pt idx="27">
                  <c:v>5.6361809045226162E-2</c:v>
                </c:pt>
                <c:pt idx="28">
                  <c:v>5.6317141261864892E-2</c:v>
                </c:pt>
                <c:pt idx="29">
                  <c:v>5.650474595198212E-2</c:v>
                </c:pt>
                <c:pt idx="30">
                  <c:v>5.8300390843104476E-2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BC3-4E79-B909-1946D1AE6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969280"/>
        <c:axId val="1896973088"/>
      </c:scatterChart>
      <c:valAx>
        <c:axId val="189696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Deformação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Horizontal </a:t>
                </a:r>
                <a:r>
                  <a:rPr lang="en-US" sz="1200">
                    <a:solidFill>
                      <a:sysClr val="windowText" lastClr="000000"/>
                    </a:solidFill>
                  </a:rPr>
                  <a:t>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6973088"/>
        <c:crosses val="autoZero"/>
        <c:crossBetween val="midCat"/>
      </c:valAx>
      <c:valAx>
        <c:axId val="18969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Deformação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Vertical 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6928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7723037006526031E-3"/>
          <c:y val="0.79089151453429074"/>
          <c:w val="0.11220124295469283"/>
          <c:h val="0.18915383646458092"/>
        </c:manualLayout>
      </c:layout>
      <c:overlay val="0"/>
      <c:spPr>
        <a:noFill/>
        <a:ln w="952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54571119900242"/>
          <c:y val="0.10669956023341889"/>
          <c:w val="0.79705795178722316"/>
          <c:h val="0.64323261123865749"/>
        </c:manualLayout>
      </c:layout>
      <c:scatterChart>
        <c:scatterStyle val="lineMarker"/>
        <c:varyColors val="0"/>
        <c:ser>
          <c:idx val="0"/>
          <c:order val="0"/>
          <c:tx>
            <c:strRef>
              <c:f>'P1'!$D$28</c:f>
              <c:strCache>
                <c:ptCount val="1"/>
                <c:pt idx="0">
                  <c:v>1,00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'P1'!$AN$62</c:f>
              <c:numCache>
                <c:formatCode>0.000</c:formatCode>
                <c:ptCount val="1"/>
                <c:pt idx="0">
                  <c:v>1.0410301595327953</c:v>
                </c:pt>
              </c:numCache>
            </c:numRef>
          </c:xVal>
          <c:yVal>
            <c:numRef>
              <c:f>'P1'!$AN$63</c:f>
              <c:numCache>
                <c:formatCode>0.000</c:formatCode>
                <c:ptCount val="1"/>
                <c:pt idx="0">
                  <c:v>0.5665616250121478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F9-4765-860B-925EB92FD3E4}"/>
            </c:ext>
          </c:extLst>
        </c:ser>
        <c:ser>
          <c:idx val="1"/>
          <c:order val="1"/>
          <c:tx>
            <c:strRef>
              <c:f>'P1'!$P$28</c:f>
              <c:strCache>
                <c:ptCount val="1"/>
                <c:pt idx="0">
                  <c:v>2,00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'P1'!$AO$62</c:f>
              <c:numCache>
                <c:formatCode>0.000</c:formatCode>
                <c:ptCount val="1"/>
                <c:pt idx="0">
                  <c:v>2.1033149804098499</c:v>
                </c:pt>
              </c:numCache>
            </c:numRef>
          </c:xVal>
          <c:yVal>
            <c:numRef>
              <c:f>'P1'!$AO$63</c:f>
              <c:numCache>
                <c:formatCode>0.000</c:formatCode>
                <c:ptCount val="1"/>
                <c:pt idx="0">
                  <c:v>1.064907484152336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F9-4765-860B-925EB92FD3E4}"/>
            </c:ext>
          </c:extLst>
        </c:ser>
        <c:ser>
          <c:idx val="2"/>
          <c:order val="2"/>
          <c:tx>
            <c:strRef>
              <c:f>'P1'!$AB$28</c:f>
              <c:strCache>
                <c:ptCount val="1"/>
                <c:pt idx="0">
                  <c:v>3,00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'P1'!$AP$62</c:f>
              <c:numCache>
                <c:formatCode>0.000</c:formatCode>
                <c:ptCount val="1"/>
                <c:pt idx="0">
                  <c:v>3.1071495659045616</c:v>
                </c:pt>
              </c:numCache>
            </c:numRef>
          </c:xVal>
          <c:yVal>
            <c:numRef>
              <c:f>'P1'!$AP$63</c:f>
              <c:numCache>
                <c:formatCode>0.000</c:formatCode>
                <c:ptCount val="1"/>
                <c:pt idx="0">
                  <c:v>1.6172435950476418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F9-4765-860B-925EB92FD3E4}"/>
            </c:ext>
          </c:extLst>
        </c:ser>
        <c:ser>
          <c:idx val="3"/>
          <c:order val="3"/>
          <c:tx>
            <c:v>Todos</c:v>
          </c:tx>
          <c:spPr>
            <a:ln w="19050">
              <a:noFill/>
            </a:ln>
          </c:spPr>
          <c:marker>
            <c:spPr>
              <a:noFill/>
              <a:ln>
                <a:noFill/>
              </a:ln>
            </c:spPr>
          </c:marker>
          <c:trendline>
            <c:spPr>
              <a:ln w="9525">
                <a:solidFill>
                  <a:sysClr val="windowText" lastClr="00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42232638658672261"/>
                  <c:y val="-0.1474474447412734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/>
                  </a:pPr>
                  <a:endParaRPr lang="pt-BR"/>
                </a:p>
              </c:txPr>
            </c:trendlineLbl>
          </c:trendline>
          <c:xVal>
            <c:numRef>
              <c:f>'P1'!$AN$62:$AP$62</c:f>
              <c:numCache>
                <c:formatCode>0.000</c:formatCode>
                <c:ptCount val="3"/>
                <c:pt idx="0">
                  <c:v>1.0410301595327953</c:v>
                </c:pt>
                <c:pt idx="1">
                  <c:v>2.1033149804098499</c:v>
                </c:pt>
                <c:pt idx="2">
                  <c:v>3.1071495659045616</c:v>
                </c:pt>
              </c:numCache>
            </c:numRef>
          </c:xVal>
          <c:yVal>
            <c:numRef>
              <c:f>'P1'!$AN$63:$AP$63</c:f>
              <c:numCache>
                <c:formatCode>0.000</c:formatCode>
                <c:ptCount val="3"/>
                <c:pt idx="0">
                  <c:v>0.5665616250121478</c:v>
                </c:pt>
                <c:pt idx="1">
                  <c:v>1.064907484152336</c:v>
                </c:pt>
                <c:pt idx="2">
                  <c:v>1.6172435950476418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7F9-4765-860B-925EB92F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966560"/>
        <c:axId val="1896973632"/>
      </c:scatterChart>
      <c:valAx>
        <c:axId val="1896966560"/>
        <c:scaling>
          <c:orientation val="minMax"/>
          <c:max val="3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Tensão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Normal </a:t>
                </a:r>
                <a:r>
                  <a:rPr lang="en-US" sz="1200">
                    <a:solidFill>
                      <a:sysClr val="windowText" lastClr="000000"/>
                    </a:solidFill>
                  </a:rPr>
                  <a:t>(kgf/cm²)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96973632"/>
        <c:crosses val="autoZero"/>
        <c:crossBetween val="midCat"/>
        <c:majorUnit val="0.5"/>
      </c:valAx>
      <c:valAx>
        <c:axId val="1896973632"/>
        <c:scaling>
          <c:orientation val="minMax"/>
          <c:max val="2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>
                    <a:solidFill>
                      <a:sysClr val="windowText" lastClr="000000"/>
                    </a:solidFill>
                  </a:rPr>
                  <a:t>Tensão Cisalhante (kgf/cm²)</a:t>
                </a:r>
              </a:p>
            </c:rich>
          </c:tx>
          <c:layout>
            <c:manualLayout>
              <c:xMode val="edge"/>
              <c:yMode val="edge"/>
              <c:x val="1.6369897319223586E-2"/>
              <c:y val="0.10669945473937695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66560"/>
        <c:crosses val="autoZero"/>
        <c:crossBetween val="midCat"/>
        <c:majorUnit val="0.4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3.4392027200987482E-2"/>
          <c:y val="0.81442069107737203"/>
          <c:w val="7.6090749341202982E-2"/>
          <c:h val="0.15922186296288829"/>
        </c:manualLayout>
      </c:layout>
      <c:overlay val="0"/>
      <c:spPr>
        <a:noFill/>
        <a:ln w="9525">
          <a:noFill/>
        </a:ln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Índice de vazios x Tensão Kpa - P1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'P1'!$O$4</c:f>
              <c:strCache>
                <c:ptCount val="1"/>
                <c:pt idx="0">
                  <c:v>(H/Hs)-1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'P1'!$M$5:$M$14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160</c:v>
                </c:pt>
                <c:pt idx="5">
                  <c:v>320</c:v>
                </c:pt>
                <c:pt idx="6">
                  <c:v>640</c:v>
                </c:pt>
                <c:pt idx="7">
                  <c:v>320</c:v>
                </c:pt>
                <c:pt idx="8">
                  <c:v>160</c:v>
                </c:pt>
                <c:pt idx="9">
                  <c:v>80</c:v>
                </c:pt>
              </c:numCache>
            </c:numRef>
          </c:xVal>
          <c:yVal>
            <c:numRef>
              <c:f>'P1'!$O$5:$O$14</c:f>
              <c:numCache>
                <c:formatCode>General</c:formatCode>
                <c:ptCount val="10"/>
                <c:pt idx="0">
                  <c:v>1.1478401727861769</c:v>
                </c:pt>
                <c:pt idx="1">
                  <c:v>1.1319654427645789</c:v>
                </c:pt>
                <c:pt idx="2">
                  <c:v>1.1275377969762421</c:v>
                </c:pt>
                <c:pt idx="3">
                  <c:v>1.0991360691144707</c:v>
                </c:pt>
                <c:pt idx="4">
                  <c:v>1.0129589632829377</c:v>
                </c:pt>
                <c:pt idx="5">
                  <c:v>0.87429805615550782</c:v>
                </c:pt>
                <c:pt idx="6">
                  <c:v>0.75431965442764604</c:v>
                </c:pt>
                <c:pt idx="7">
                  <c:v>0.7555075593952485</c:v>
                </c:pt>
                <c:pt idx="8">
                  <c:v>0.76155507559395264</c:v>
                </c:pt>
                <c:pt idx="9">
                  <c:v>0.7674946004319656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046-4416-A243-3EE6F645B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624928"/>
        <c:axId val="1773626560"/>
      </c:scatterChart>
      <c:valAx>
        <c:axId val="177362492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3626560"/>
        <c:crosses val="autoZero"/>
        <c:crossBetween val="midCat"/>
      </c:valAx>
      <c:valAx>
        <c:axId val="177362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3624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Índice de vazios x Tensão Kpa - P2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'P2'!$P$4</c:f>
              <c:strCache>
                <c:ptCount val="1"/>
                <c:pt idx="0">
                  <c:v>eo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'P2'!$N$5:$N$14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160</c:v>
                </c:pt>
                <c:pt idx="5">
                  <c:v>320</c:v>
                </c:pt>
                <c:pt idx="6">
                  <c:v>640</c:v>
                </c:pt>
                <c:pt idx="7">
                  <c:v>320</c:v>
                </c:pt>
                <c:pt idx="8">
                  <c:v>160</c:v>
                </c:pt>
                <c:pt idx="9">
                  <c:v>80</c:v>
                </c:pt>
              </c:numCache>
            </c:numRef>
          </c:xVal>
          <c:yVal>
            <c:numRef>
              <c:f>'P2'!$P$5:$P$14</c:f>
              <c:numCache>
                <c:formatCode>General</c:formatCode>
                <c:ptCount val="10"/>
                <c:pt idx="0">
                  <c:v>1.3050322096397835</c:v>
                </c:pt>
                <c:pt idx="1">
                  <c:v>1.2944916100881647</c:v>
                </c:pt>
                <c:pt idx="2">
                  <c:v>1.2233715208058111</c:v>
                </c:pt>
                <c:pt idx="3">
                  <c:v>1.1166913868822816</c:v>
                </c:pt>
                <c:pt idx="4">
                  <c:v>0.98244353105451765</c:v>
                </c:pt>
                <c:pt idx="5">
                  <c:v>0.85329222885610734</c:v>
                </c:pt>
                <c:pt idx="6">
                  <c:v>0.74000974136727771</c:v>
                </c:pt>
                <c:pt idx="7">
                  <c:v>0.74290551047486542</c:v>
                </c:pt>
                <c:pt idx="8">
                  <c:v>0.74973952556877221</c:v>
                </c:pt>
                <c:pt idx="9">
                  <c:v>0.76085927894190908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4F-4841-AB15-FEA964599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617312"/>
        <c:axId val="1896974176"/>
      </c:scatterChart>
      <c:valAx>
        <c:axId val="177361731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74176"/>
        <c:crosses val="autoZero"/>
        <c:crossBetween val="midCat"/>
      </c:valAx>
      <c:valAx>
        <c:axId val="18969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3617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Índice de vazios x tensão kPa - P3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'P3'!$P$7</c:f>
              <c:strCache>
                <c:ptCount val="1"/>
                <c:pt idx="0">
                  <c:v>eo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'P3'!$N$8:$N$17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160</c:v>
                </c:pt>
                <c:pt idx="5">
                  <c:v>320</c:v>
                </c:pt>
                <c:pt idx="6">
                  <c:v>640</c:v>
                </c:pt>
                <c:pt idx="7">
                  <c:v>320</c:v>
                </c:pt>
                <c:pt idx="8">
                  <c:v>160</c:v>
                </c:pt>
                <c:pt idx="9">
                  <c:v>80</c:v>
                </c:pt>
              </c:numCache>
            </c:numRef>
          </c:xVal>
          <c:yVal>
            <c:numRef>
              <c:f>'P3'!$P$8:$P$17</c:f>
              <c:numCache>
                <c:formatCode>General</c:formatCode>
                <c:ptCount val="10"/>
                <c:pt idx="0">
                  <c:v>0.91669198226508031</c:v>
                </c:pt>
                <c:pt idx="1">
                  <c:v>0.90487260962956539</c:v>
                </c:pt>
                <c:pt idx="2">
                  <c:v>0.88406660656043567</c:v>
                </c:pt>
                <c:pt idx="3">
                  <c:v>0.84450589649941432</c:v>
                </c:pt>
                <c:pt idx="4">
                  <c:v>0.77241749149933137</c:v>
                </c:pt>
                <c:pt idx="5">
                  <c:v>0.67161094141791455</c:v>
                </c:pt>
                <c:pt idx="6">
                  <c:v>0.56513890693269708</c:v>
                </c:pt>
                <c:pt idx="7">
                  <c:v>0.56865541449367685</c:v>
                </c:pt>
                <c:pt idx="8">
                  <c:v>0.57783740645845683</c:v>
                </c:pt>
                <c:pt idx="9">
                  <c:v>0.59112199057771342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92-4539-9C46-6D9A95546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977440"/>
        <c:axId val="1896964384"/>
      </c:scatterChart>
      <c:valAx>
        <c:axId val="189697744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64384"/>
        <c:crosses val="autoZero"/>
        <c:crossBetween val="midCat"/>
      </c:valAx>
      <c:valAx>
        <c:axId val="189696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77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Índice de vazios x Tensão kPa - P4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'P4'!$P$7</c:f>
              <c:strCache>
                <c:ptCount val="1"/>
                <c:pt idx="0">
                  <c:v>eo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'P4'!$N$8:$N$17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160</c:v>
                </c:pt>
                <c:pt idx="5">
                  <c:v>320</c:v>
                </c:pt>
                <c:pt idx="6">
                  <c:v>640</c:v>
                </c:pt>
                <c:pt idx="7">
                  <c:v>320</c:v>
                </c:pt>
                <c:pt idx="8">
                  <c:v>160</c:v>
                </c:pt>
                <c:pt idx="9">
                  <c:v>80</c:v>
                </c:pt>
              </c:numCache>
            </c:numRef>
          </c:xVal>
          <c:yVal>
            <c:numRef>
              <c:f>'P4'!$P$8:$P$17</c:f>
              <c:numCache>
                <c:formatCode>General</c:formatCode>
                <c:ptCount val="10"/>
                <c:pt idx="0">
                  <c:v>1.3181512301993705</c:v>
                </c:pt>
                <c:pt idx="1">
                  <c:v>1.3066017222909037</c:v>
                </c:pt>
                <c:pt idx="2">
                  <c:v>1.275960170697013</c:v>
                </c:pt>
                <c:pt idx="3">
                  <c:v>1.2218660469216438</c:v>
                </c:pt>
                <c:pt idx="4">
                  <c:v>1.1050745945003131</c:v>
                </c:pt>
                <c:pt idx="5">
                  <c:v>0.88799098666974641</c:v>
                </c:pt>
                <c:pt idx="6">
                  <c:v>0.76683900575236197</c:v>
                </c:pt>
                <c:pt idx="7">
                  <c:v>0.77473509789386474</c:v>
                </c:pt>
                <c:pt idx="8">
                  <c:v>0.78593104943778647</c:v>
                </c:pt>
                <c:pt idx="9">
                  <c:v>0.79653774037413316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54-45AD-B15B-72AC6DBEE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966016"/>
        <c:axId val="1896979072"/>
      </c:scatterChart>
      <c:valAx>
        <c:axId val="1896966016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79072"/>
        <c:crosses val="autoZero"/>
        <c:crossBetween val="midCat"/>
      </c:valAx>
      <c:valAx>
        <c:axId val="18969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6966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31T13:43:46.335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0.1056</cdr:x>
      <cdr:y>0.89394</cdr:y>
    </cdr:from>
    <cdr:to>
      <cdr:x>0.20424</cdr:x>
      <cdr:y>0.97563</cdr:y>
    </cdr:to>
    <cdr:sp macro="" textlink="">
      <cdr:nvSpPr>
        <cdr:cNvPr id="2" name="CaixaDeTexto 30">
          <a:extLst xmlns:a="http://schemas.openxmlformats.org/drawingml/2006/main">
            <a:ext uri="{FF2B5EF4-FFF2-40B4-BE49-F238E27FC236}">
              <a16:creationId xmlns:a16="http://schemas.microsoft.com/office/drawing/2014/main" id="{1EEF720F-3E77-489C-B05C-7DF84C441654}"/>
            </a:ext>
          </a:extLst>
        </cdr:cNvPr>
        <cdr:cNvSpPr txBox="1"/>
      </cdr:nvSpPr>
      <cdr:spPr>
        <a:xfrm xmlns:a="http://schemas.openxmlformats.org/drawingml/2006/main">
          <a:off x="608238" y="2298435"/>
          <a:ext cx="568175" cy="21003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(kgf/cm²)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0.09046</cdr:x>
      <cdr:y>0.88475</cdr:y>
    </cdr:from>
    <cdr:to>
      <cdr:x>0.20668</cdr:x>
      <cdr:y>0.99511</cdr:y>
    </cdr:to>
    <cdr:sp macro="" textlink="">
      <cdr:nvSpPr>
        <cdr:cNvPr id="2" name="CaixaDeTexto 30">
          <a:extLst xmlns:a="http://schemas.openxmlformats.org/drawingml/2006/main">
            <a:ext uri="{FF2B5EF4-FFF2-40B4-BE49-F238E27FC236}">
              <a16:creationId xmlns:a16="http://schemas.microsoft.com/office/drawing/2014/main" id="{1EEF720F-3E77-489C-B05C-7DF84C441654}"/>
            </a:ext>
          </a:extLst>
        </cdr:cNvPr>
        <cdr:cNvSpPr txBox="1"/>
      </cdr:nvSpPr>
      <cdr:spPr>
        <a:xfrm xmlns:a="http://schemas.openxmlformats.org/drawingml/2006/main">
          <a:off x="521081" y="1995006"/>
          <a:ext cx="669414" cy="2488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/>
            <a:t>(kgf/cm²)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5406" y="401053"/>
            <a:ext cx="9781751" cy="3581400"/>
          </a:xfrm>
        </p:spPr>
        <p:txBody>
          <a:bodyPr/>
          <a:lstStyle/>
          <a:p>
            <a:r>
              <a:rPr lang="pt-BR" sz="4400" b="1" dirty="0"/>
              <a:t>Caracterização Geotécnica de Solos Colapsíveis.</a:t>
            </a:r>
            <a:br>
              <a:rPr lang="pt-BR" sz="4400" b="1" dirty="0"/>
            </a:br>
            <a:br>
              <a:rPr lang="pt-BR" sz="4400" b="1" dirty="0"/>
            </a:br>
            <a:r>
              <a:rPr lang="pt-BR" sz="3200" dirty="0"/>
              <a:t>Dr. Éder Carlos Moreira (UFES/CCENS)</a:t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656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trabalho (Alegre, ES)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Inicialmente, foram determinados quatro campos experimentais, a saber:</a:t>
            </a:r>
          </a:p>
          <a:p>
            <a:pPr lvl="0"/>
            <a:r>
              <a:rPr lang="pt-BR" dirty="0"/>
              <a:t>P1 - Alto Universitário: sendo o ponto localizado no talude da rua Padre Anchieta (horizonte A).</a:t>
            </a:r>
          </a:p>
          <a:p>
            <a:pPr lvl="0"/>
            <a:r>
              <a:rPr lang="pt-BR" dirty="0"/>
              <a:t>P2 - Talude do Bairro Nova Alegre: sendo o ponto localizado no talude do Bairro Nova Alegre; (horizonte B).</a:t>
            </a:r>
          </a:p>
          <a:p>
            <a:pPr lvl="0"/>
            <a:r>
              <a:rPr lang="pt-BR" dirty="0"/>
              <a:t>P3 - Talude na saída de Alegre (ES), ES 181, Km 01: sendo o ponto localizado numa obra de retaludamento (horizonte C).</a:t>
            </a:r>
          </a:p>
          <a:p>
            <a:pPr lvl="0"/>
            <a:r>
              <a:rPr lang="pt-BR" dirty="0"/>
              <a:t>P4 - Talude no Campo de Aviação: num terreno próximo ao cemitério novo foi colhida uma amostra indeformada e amostras deformadas (horizonte A).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11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/>
              <a:t>Figura 5 - Equipamento ACE para realização de ensaio </a:t>
            </a:r>
            <a:r>
              <a:rPr lang="pt-BR" sz="1800" dirty="0" err="1"/>
              <a:t>oedométrico</a:t>
            </a:r>
            <a:r>
              <a:rPr lang="pt-BR" sz="1800" dirty="0"/>
              <a:t> (adensamento) e permeabilidade, no Laboratório de Geotecnia do Departamento de Engenharia Civil (CT/UFES).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" t="24739" r="2281" b="19966"/>
          <a:stretch/>
        </p:blipFill>
        <p:spPr bwMode="auto">
          <a:xfrm>
            <a:off x="2771212" y="2052638"/>
            <a:ext cx="5611352" cy="4195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022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/>
              <a:t>Figura 6: Acima à esquerda, vista do Bairro Nova Alegre; à direita, vista do talude </a:t>
            </a:r>
            <a:r>
              <a:rPr lang="pt-BR" sz="1600" dirty="0" err="1"/>
              <a:t>circuvizinho</a:t>
            </a:r>
            <a:r>
              <a:rPr lang="pt-BR" sz="1600" dirty="0"/>
              <a:t> ao ponto 2.</a:t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08" y="2172954"/>
            <a:ext cx="3146821" cy="419576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31" y="939114"/>
            <a:ext cx="3855633" cy="56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/>
              <a:t>Figura 7 - Taludes na Rodovia do Café, Km 01 podendo se observar à esquerda o Talude 2 com uma obra de retaludamento onde foi colhida a amostra indeformada 3; ao centro, observa-se a ravina entre os taludes e à direita observa-se o talude 1 com deslizamentos, ravinas e sulcos.</a:t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2051" name="Image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47" y="2740191"/>
            <a:ext cx="2292016" cy="30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10" y="2740192"/>
            <a:ext cx="2284597" cy="30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52" y="2740192"/>
            <a:ext cx="2284597" cy="30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82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600" dirty="0"/>
              <a:t>Figura 8 - Amostragem P1. Concreções ferruginosas observadas no horizonte A.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7" y="1249809"/>
            <a:ext cx="3040918" cy="378605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92" y="2292850"/>
            <a:ext cx="3040918" cy="4112432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38" y="1383108"/>
            <a:ext cx="3204845" cy="24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/>
              <a:t>Figura 9 - Amostragem do ponto 4, sendo que foi notada a presença de grãos de quartzo na forma de areia grossa a cascalho.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6" y="1971490"/>
            <a:ext cx="3430722" cy="443379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06" y="1971490"/>
            <a:ext cx="244602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Laboratoriais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59174"/>
              </p:ext>
            </p:extLst>
          </p:nvPr>
        </p:nvGraphicFramePr>
        <p:xfrm>
          <a:off x="6432207" y="1294650"/>
          <a:ext cx="5123298" cy="503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Ponto 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 água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umidade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média %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P1a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85,2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74,5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10,7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12,5586854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12,7977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P1b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103,2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89,2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13,5658915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P1c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86,4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75,8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10,6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12,2685185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Ponto 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05/07/2021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 água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umidade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média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P2a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66,5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7,8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10,4979812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10,88045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P2b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68,3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61,1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10,5417277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P2c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97,4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86,1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11,6016427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Ponto 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06/07/2021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 água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umidade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média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P3a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64,7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59,2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8,5007728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8,083234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P3b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58,8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54,2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4,6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7,82312925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P3c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59,3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54,6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7,92580101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Ponto 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06/07/2021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08/07/2021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 água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umidade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média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P4a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55,6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8,7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13,5303266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12,48633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P4b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68,4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59,2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9,2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13,4502924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P4c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43,9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39,3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4,6</a:t>
                      </a:r>
                      <a:endParaRPr lang="pt-BR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10,4783599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2" marR="42492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459183" y="281119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Umidade de campo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60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 de Consistência: LL, LP e IP.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188788"/>
              </p:ext>
            </p:extLst>
          </p:nvPr>
        </p:nvGraphicFramePr>
        <p:xfrm>
          <a:off x="2700020" y="2496065"/>
          <a:ext cx="6443979" cy="2170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Ponto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LL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LP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IP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P1 (horizonte A)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P2 (horizonte B)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P3 (horizonte C)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50240" algn="ctr"/>
                        </a:tabLs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P4 (horizonte A)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23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5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Ensaio de granulometria por sedimentação.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0" y="2081853"/>
            <a:ext cx="2691130" cy="362809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45" y="2121566"/>
            <a:ext cx="2691130" cy="35883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72771"/>
              </p:ext>
            </p:extLst>
          </p:nvPr>
        </p:nvGraphicFramePr>
        <p:xfrm>
          <a:off x="6661901" y="2121566"/>
          <a:ext cx="5393690" cy="147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Ponto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</a:rPr>
                        <a:t>ρ</a:t>
                      </a:r>
                      <a:r>
                        <a:rPr lang="pt-BR" sz="1200" baseline="-25000" dirty="0" err="1">
                          <a:effectLst/>
                        </a:rPr>
                        <a:t>s</a:t>
                      </a:r>
                      <a:r>
                        <a:rPr lang="pt-BR" sz="1200" dirty="0">
                          <a:effectLst/>
                        </a:rPr>
                        <a:t> (g/cm³)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classificação granulométrica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areia siltosa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argila arenosa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41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Cisalhamento Direto</a:t>
            </a: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" y="1607745"/>
            <a:ext cx="2581102" cy="193686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" y="3916813"/>
            <a:ext cx="1939290" cy="258572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34" y="1603039"/>
            <a:ext cx="2252345" cy="3003550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15" y="1590339"/>
            <a:ext cx="2261870" cy="3016250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01" y="1590339"/>
            <a:ext cx="2276775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38" y="313205"/>
            <a:ext cx="4321304" cy="2976283"/>
          </a:xfrm>
        </p:spPr>
        <p:txBody>
          <a:bodyPr/>
          <a:lstStyle/>
          <a:p>
            <a:r>
              <a:rPr lang="pt-BR" sz="2000" dirty="0"/>
              <a:t>Figura 1 - O Município de Alegre e os distritos. Em destaque no centro da imagem, observa-se a malha urbana de Alegre.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Fonte: </a:t>
            </a:r>
            <a:r>
              <a:rPr lang="pt-BR" sz="2000" dirty="0" err="1"/>
              <a:t>Geobases</a:t>
            </a:r>
            <a:r>
              <a:rPr lang="pt-BR" sz="2000" dirty="0"/>
              <a:t> (2021).</a:t>
            </a:r>
            <a:br>
              <a:rPr lang="pt-BR" sz="2000" dirty="0"/>
            </a:br>
            <a:br>
              <a:rPr lang="pt-BR" sz="3200" dirty="0"/>
            </a:br>
            <a:endParaRPr lang="pt-BR" sz="32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/>
          <a:srcRect l="2218" t="4717" r="703"/>
          <a:stretch/>
        </p:blipFill>
        <p:spPr bwMode="auto">
          <a:xfrm>
            <a:off x="6190735" y="0"/>
            <a:ext cx="582881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D17FB36-0BEE-3886-B251-94893104F16B}"/>
              </a:ext>
            </a:extLst>
          </p:cNvPr>
          <p:cNvCxnSpPr>
            <a:cxnSpLocks/>
          </p:cNvCxnSpPr>
          <p:nvPr/>
        </p:nvCxnSpPr>
        <p:spPr>
          <a:xfrm>
            <a:off x="3744097" y="1655805"/>
            <a:ext cx="4321304" cy="2026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D089CA3E-392B-1FE3-B8E3-2DD3E9D992AB}"/>
              </a:ext>
            </a:extLst>
          </p:cNvPr>
          <p:cNvSpPr/>
          <p:nvPr/>
        </p:nvSpPr>
        <p:spPr>
          <a:xfrm>
            <a:off x="8038071" y="3541210"/>
            <a:ext cx="827902" cy="6945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9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 do Ensaio de Cisalhamento Direto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0699" cy="4195481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Após a realização de um conjunto de ensaios, sendo que foram realizados três ensaios por ponto </a:t>
            </a:r>
            <a:r>
              <a:rPr lang="pt-BR" sz="2800" b="1" dirty="0"/>
              <a:t>com carregamentos verticais a 1kgf/cm</a:t>
            </a:r>
            <a:r>
              <a:rPr lang="pt-BR" sz="2800" b="1" baseline="30000" dirty="0"/>
              <a:t>2</a:t>
            </a:r>
            <a:r>
              <a:rPr lang="pt-BR" sz="2800" b="1" dirty="0"/>
              <a:t>, 2kgf/cm</a:t>
            </a:r>
            <a:r>
              <a:rPr lang="pt-BR" sz="2800" b="1" baseline="30000" dirty="0"/>
              <a:t>2</a:t>
            </a:r>
            <a:r>
              <a:rPr lang="pt-BR" sz="2800" b="1" dirty="0"/>
              <a:t> e 3kgf/cm</a:t>
            </a:r>
            <a:r>
              <a:rPr lang="pt-BR" sz="2800" b="1" baseline="30000" dirty="0"/>
              <a:t>2</a:t>
            </a:r>
            <a:r>
              <a:rPr lang="pt-BR" sz="2800" b="1" dirty="0"/>
              <a:t>.</a:t>
            </a:r>
          </a:p>
          <a:p>
            <a:r>
              <a:rPr lang="pt-BR" sz="2800" dirty="0"/>
              <a:t>Os resultados dos ensaios de cisalhamento direto são apresentados a seguir nas próximas figuras, sendo que é importante destacar que </a:t>
            </a:r>
            <a:r>
              <a:rPr lang="pt-BR" sz="2800" b="1" dirty="0"/>
              <a:t>o ensaio de cisalhamento direto foi realizado na pior condição possível de estabilidade de um maciço terroso, isto é, as amostras foram inundadas.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6C86CE-B534-C021-CB05-613D245C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49" y="76098"/>
            <a:ext cx="3237470" cy="18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33AAAF-F57B-AEA0-21AF-6C886E33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55" y="3145462"/>
            <a:ext cx="2319815" cy="13444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57" y="105173"/>
            <a:ext cx="10341322" cy="640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1600" dirty="0"/>
              <a:t>Gráficos de correlação realizados durante o ensaio de cisalhamento direto da amostra do ponto P1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C9499FD-2FAA-4A38-BE80-19B04EF1C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774308"/>
              </p:ext>
            </p:extLst>
          </p:nvPr>
        </p:nvGraphicFramePr>
        <p:xfrm>
          <a:off x="90057" y="1076966"/>
          <a:ext cx="4924508" cy="272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C2CB020-43D7-4545-BD78-9A7A0AA26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344129"/>
              </p:ext>
            </p:extLst>
          </p:nvPr>
        </p:nvGraphicFramePr>
        <p:xfrm>
          <a:off x="6402751" y="1084358"/>
          <a:ext cx="5760085" cy="257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D05BCDC-F01B-416D-8CF6-FFBC9E8C2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829538"/>
              </p:ext>
            </p:extLst>
          </p:nvPr>
        </p:nvGraphicFramePr>
        <p:xfrm>
          <a:off x="185456" y="4475618"/>
          <a:ext cx="5760085" cy="225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6400799" y="4031869"/>
            <a:ext cx="560574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Tabela 6 - Envoltória do círculo de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Mohr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 os resultados de coesão e ângulo de atrito. No ponto P1, no horizonte A, obteve-se ângulo de atrito no valor de 26,94º e coesão 2,4kPa.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18126"/>
              </p:ext>
            </p:extLst>
          </p:nvPr>
        </p:nvGraphicFramePr>
        <p:xfrm>
          <a:off x="6326803" y="5248456"/>
          <a:ext cx="5753735" cy="1543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n>
                            <a:noFill/>
                          </a:ln>
                          <a:effectLst/>
                        </a:rPr>
                        <a:t>Envoltória de Ruptura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y=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0,5081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x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+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0,024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Tensão Normal (kgf/cm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1,041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2,103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3,107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Intercep. Co. Dren.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0,024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Tensão Cisalh. Máx. (kgf/cm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0,567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1,065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1,617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n>
                            <a:noFill/>
                          </a:ln>
                          <a:effectLst/>
                        </a:rPr>
                        <a:t>Ângulo de Atrito (°)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26,94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0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ensaio de cisalhamento.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70656"/>
              </p:ext>
            </p:extLst>
          </p:nvPr>
        </p:nvGraphicFramePr>
        <p:xfrm>
          <a:off x="1612233" y="2827422"/>
          <a:ext cx="8061155" cy="3224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4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 dirty="0">
                          <a:effectLst/>
                        </a:rPr>
                        <a:t>Ponto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Horizonte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Classificação granulométrica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Coesão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(kPa)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Ângulo de atrito (º)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 dirty="0">
                          <a:effectLst/>
                        </a:rPr>
                        <a:t>2,4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26,94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B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3,2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25,65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C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Areia siltosa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12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20,81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4,1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 dirty="0">
                          <a:effectLst/>
                        </a:rPr>
                        <a:t>24,59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7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 do Ensaio de Adensamento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391" y="2280532"/>
            <a:ext cx="3968502" cy="345106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7573" y="2497738"/>
            <a:ext cx="3985126" cy="30166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24664" y="2021810"/>
            <a:ext cx="3729789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ensaio de adensamento seguiu uma rotina de carregamento de 10, 20, 40, 80, 160, 320 e 640 kPa, seguido por um descarregamento de 320, 160 e 80 kPa. As amostras foram inundadas a 40 kPa. Os valores obtidos de deformação vertical, altura do corpo de prova e os gráficos de deformação vertical, além de parâmetros para cálculo do coeficiente de adensamento foram anotados.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01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60" t="21488" r="16607" b="4079"/>
          <a:stretch/>
        </p:blipFill>
        <p:spPr>
          <a:xfrm>
            <a:off x="4642339" y="117070"/>
            <a:ext cx="7399606" cy="6697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40677" y="117070"/>
                <a:ext cx="4628271" cy="669775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/>
                <a:r>
                  <a:rPr lang="pt-BR" sz="1200" b="1" dirty="0"/>
                  <a:t>Método de Casagrande:</a:t>
                </a:r>
                <a:br>
                  <a:rPr lang="pt-BR" sz="1200" b="1" dirty="0"/>
                </a:br>
                <a:r>
                  <a:rPr lang="pt-BR" sz="1200" b="1" dirty="0"/>
                  <a:t>coeficiente de adensamento.</a:t>
                </a:r>
                <a:br>
                  <a:rPr lang="pt-BR" sz="1200" b="1" dirty="0"/>
                </a:br>
                <a:r>
                  <a:rPr lang="pt-PT" sz="1200" dirty="0"/>
                  <a:t>Para cada incremento de carga escolhido, desenha-se a curva de adensamento, marcando-se no eixo das ordenadas a altura do corpo de prova e no eixo das abcissas o logaritmo do tempo;</a:t>
                </a:r>
                <a:br>
                  <a:rPr lang="pt-BR" sz="1200" dirty="0"/>
                </a:br>
                <a:r>
                  <a:rPr lang="pt-PT" sz="1200" dirty="0"/>
                  <a:t>Traça-se uma reta tangente a curva passando pelo ponto de inflexão. Em seguida, defini-se a interseção dessa reta com o prolongamento da assíntota do trecho igual da curva. Transporta-se o ponto encontrado para o eixo das ordenadas, obtendo-se a altura H</a:t>
                </a:r>
                <a:r>
                  <a:rPr lang="pt-PT" sz="1200" baseline="-25000" dirty="0"/>
                  <a:t>100</a:t>
                </a:r>
                <a:r>
                  <a:rPr lang="pt-PT" sz="1200" dirty="0"/>
                  <a:t>;</a:t>
                </a:r>
                <a:br>
                  <a:rPr lang="pt-BR" sz="1200" dirty="0"/>
                </a:br>
                <a:r>
                  <a:rPr lang="pt-PT" sz="1200" dirty="0"/>
                  <a:t>Para determinar o ponto correspondente a 0% do adensamento primário, seleciona-se duas alturas do corpo de prova, H</a:t>
                </a:r>
                <a:r>
                  <a:rPr lang="pt-PT" sz="1200" baseline="-25000" dirty="0"/>
                  <a:t>1</a:t>
                </a:r>
                <a:r>
                  <a:rPr lang="pt-PT" sz="1200" dirty="0"/>
                  <a:t> e H</a:t>
                </a:r>
                <a:r>
                  <a:rPr lang="pt-PT" sz="1200" baseline="-25000" dirty="0"/>
                  <a:t>2</a:t>
                </a:r>
                <a:r>
                  <a:rPr lang="pt-PT" sz="1200" dirty="0"/>
                  <a:t>, correspondentes aos tempos t</a:t>
                </a:r>
                <a:r>
                  <a:rPr lang="pt-PT" sz="1200" baseline="-25000" dirty="0"/>
                  <a:t>1</a:t>
                </a:r>
                <a:r>
                  <a:rPr lang="pt-PT" sz="1200" dirty="0"/>
                  <a:t> e  t</a:t>
                </a:r>
                <a:r>
                  <a:rPr lang="pt-PT" sz="1200" baseline="-25000" dirty="0"/>
                  <a:t>2</a:t>
                </a:r>
                <a:r>
                  <a:rPr lang="pt-PT" sz="1200" dirty="0"/>
                  <a:t>,  cuja  relação  é  igual  a  4.  A  altura do corpo de prova que corresponde  a 0% de adensamento  é calculada por:</a:t>
                </a:r>
                <a:br>
                  <a:rPr lang="pt-PT" sz="1200" dirty="0"/>
                </a:br>
                <a:r>
                  <a:rPr lang="pt-PT" sz="1200" dirty="0"/>
                  <a:t>                                 H</a:t>
                </a:r>
                <a:r>
                  <a:rPr lang="pt-PT" sz="1200" baseline="-25000" dirty="0"/>
                  <a:t>0</a:t>
                </a:r>
                <a:r>
                  <a:rPr lang="pt-PT" sz="1200" dirty="0"/>
                  <a:t>=H+(H</a:t>
                </a:r>
                <a:r>
                  <a:rPr lang="pt-PT" sz="1200" baseline="-25000" dirty="0"/>
                  <a:t>1</a:t>
                </a:r>
                <a:r>
                  <a:rPr lang="pt-PT" sz="1200" dirty="0"/>
                  <a:t>-H</a:t>
                </a:r>
                <a:r>
                  <a:rPr lang="pt-PT" sz="1200" baseline="-25000" dirty="0"/>
                  <a:t>2</a:t>
                </a:r>
                <a:r>
                  <a:rPr lang="pt-PT" sz="1200" dirty="0"/>
                  <a:t>)</a:t>
                </a:r>
                <a:br>
                  <a:rPr lang="pt-BR" sz="1200" dirty="0"/>
                </a:br>
                <a:r>
                  <a:rPr lang="pt-PT" sz="1200" dirty="0"/>
                  <a:t> OBS: os pontos 1 e 2 devem situar-se antes do ponto de inflexão da curva.</a:t>
                </a:r>
                <a:br>
                  <a:rPr lang="pt-BR" sz="1200" dirty="0"/>
                </a:br>
                <a:r>
                  <a:rPr lang="pt-PT" sz="1200" dirty="0"/>
                  <a:t>A altura do corpo de prova que corresponde a 50% do adensamento primário é obtida por: </a:t>
                </a:r>
                <a:br>
                  <a:rPr lang="pt-PT" sz="1200" dirty="0"/>
                </a:br>
                <a:r>
                  <a:rPr lang="pt-PT" sz="1200" dirty="0"/>
                  <a:t>                                                                   H</a:t>
                </a:r>
                <a:r>
                  <a:rPr lang="pt-PT" sz="1200" baseline="-25000" dirty="0"/>
                  <a:t>50</a:t>
                </a:r>
                <a:r>
                  <a:rPr lang="pt-PT" sz="1200" dirty="0"/>
                  <a:t>=(H</a:t>
                </a:r>
                <a:r>
                  <a:rPr lang="pt-PT" sz="1200" baseline="-25000" dirty="0"/>
                  <a:t>0</a:t>
                </a:r>
                <a:r>
                  <a:rPr lang="pt-PT" sz="1200" dirty="0"/>
                  <a:t>-H</a:t>
                </a:r>
                <a:r>
                  <a:rPr lang="pt-PT" sz="1200" baseline="-25000" dirty="0"/>
                  <a:t>100</a:t>
                </a:r>
                <a:r>
                  <a:rPr lang="pt-PT" sz="1200" dirty="0"/>
                  <a:t>)/2</a:t>
                </a:r>
                <a:br>
                  <a:rPr lang="pt-BR" sz="1200" dirty="0"/>
                </a:br>
                <a:r>
                  <a:rPr lang="pt-PT" sz="1200" dirty="0"/>
                  <a:t> </a:t>
                </a:r>
                <a:br>
                  <a:rPr lang="pt-BR" sz="1200" dirty="0"/>
                </a:br>
                <a:r>
                  <a:rPr lang="pt-BR" sz="1200" dirty="0"/>
                  <a:t> </a:t>
                </a:r>
                <a:r>
                  <a:rPr lang="pt-PT" sz="1200" dirty="0"/>
                  <a:t>O tempo t</a:t>
                </a:r>
                <a:r>
                  <a:rPr lang="pt-PT" sz="1200" baseline="-25000" dirty="0"/>
                  <a:t>50</a:t>
                </a:r>
                <a:r>
                  <a:rPr lang="pt-PT" sz="1200" dirty="0"/>
                  <a:t> obtém-se tomando-se a abscissa do ponto da curva correspondente a H50;</a:t>
                </a:r>
                <a:br>
                  <a:rPr lang="pt-BR" sz="1200" dirty="0"/>
                </a:br>
                <a:r>
                  <a:rPr lang="pt-PT" sz="1200" dirty="0"/>
                  <a:t>O coeficiente de adensamento é obtido pela expressão:</a:t>
                </a:r>
                <a:br>
                  <a:rPr lang="pt-BR" sz="1200" dirty="0"/>
                </a:br>
                <a:r>
                  <a:rPr lang="pt-PT" sz="1200" dirty="0"/>
                  <a:t> </a:t>
                </a:r>
                <a:br>
                  <a:rPr lang="pt-BR" sz="1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pt-PT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0,197</m:t>
                          </m:r>
                          <m:r>
                            <a:rPr lang="pt-PT" sz="12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200">
                                  <a:latin typeface="Cambria Math" panose="02040503050406030204" pitchFamily="18" charset="0"/>
                                </a:rPr>
                                <m:t>(0,5⋅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PT" sz="1200" i="1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pt-PT" sz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P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1200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pt-BR" sz="1200" dirty="0"/>
                </a:br>
                <a:r>
                  <a:rPr lang="pt-PT" sz="1200" dirty="0"/>
                  <a:t> </a:t>
                </a:r>
                <a:br>
                  <a:rPr lang="pt-BR" sz="1200" dirty="0"/>
                </a:br>
                <a:r>
                  <a:rPr lang="pt-PT" sz="1200" dirty="0"/>
                  <a:t>Onde:</a:t>
                </a:r>
                <a:br>
                  <a:rPr lang="pt-BR" sz="1200" dirty="0"/>
                </a:br>
                <a:r>
                  <a:rPr lang="pt-PT" sz="1200" dirty="0"/>
                  <a:t>C</a:t>
                </a:r>
                <a:r>
                  <a:rPr lang="pt-PT" sz="1200" baseline="-25000" dirty="0"/>
                  <a:t>V </a:t>
                </a:r>
                <a:r>
                  <a:rPr lang="pt-PT" sz="1200" dirty="0"/>
                  <a:t>é o coeficiente de adensamento (cm²/s)</a:t>
                </a:r>
                <a:br>
                  <a:rPr lang="pt-BR" sz="1200" dirty="0"/>
                </a:br>
                <a:r>
                  <a:rPr lang="pt-PT" sz="1200" dirty="0"/>
                  <a:t>H</a:t>
                </a:r>
                <a:r>
                  <a:rPr lang="pt-PT" sz="1200" baseline="-25000" dirty="0"/>
                  <a:t>50</a:t>
                </a:r>
                <a:r>
                  <a:rPr lang="pt-PT" sz="1200" dirty="0"/>
                  <a:t> é a altura do corpo de prova corresponde a 50% do adensamento primário (cm)</a:t>
                </a:r>
                <a:br>
                  <a:rPr lang="pt-BR" sz="1200" dirty="0"/>
                </a:br>
                <a:r>
                  <a:rPr lang="pt-PT" sz="1200" dirty="0"/>
                  <a:t>t</a:t>
                </a:r>
                <a:r>
                  <a:rPr lang="pt-PT" sz="1200" baseline="-25000" dirty="0"/>
                  <a:t>50</a:t>
                </a:r>
                <a:r>
                  <a:rPr lang="pt-PT" sz="1200" dirty="0"/>
                  <a:t> é o tempo correspondente à ocorrência de 50% do adensamento primário (s)</a:t>
                </a:r>
                <a:br>
                  <a:rPr lang="pt-BR" sz="1200" dirty="0"/>
                </a:br>
                <a:endParaRPr lang="pt-BR" sz="12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0677" y="117070"/>
                <a:ext cx="4628271" cy="6697750"/>
              </a:xfrm>
              <a:blipFill rotWithShape="0">
                <a:blip r:embed="rId3"/>
                <a:stretch>
                  <a:fillRect r="-262" b="-9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09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11" y="0"/>
            <a:ext cx="9404723" cy="688559"/>
          </a:xfrm>
        </p:spPr>
        <p:txBody>
          <a:bodyPr/>
          <a:lstStyle/>
          <a:p>
            <a:r>
              <a:rPr lang="pt-BR" dirty="0"/>
              <a:t>Método de Taylor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8811" y="900332"/>
                <a:ext cx="5359791" cy="56682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200" dirty="0"/>
                  <a:t>Para cada incremento de carga escolhido, desenha-se a curva de adensamento, marcando-se no eixo das ordenadas a altura do corpo de prova e no eixo das abcissas a raiz quadrada do tempo.</a:t>
                </a:r>
                <a:endParaRPr lang="pt-BR" sz="1200" dirty="0"/>
              </a:p>
              <a:p>
                <a:r>
                  <a:rPr lang="pt-PT" sz="1200" dirty="0"/>
                  <a:t>Determina-se o ponto correspondente a 0% do adensamento primário, prolongando a reta definida pelos pontos iniciais da curva de adensamento até o eixo das ordenadas.</a:t>
                </a:r>
                <a:endParaRPr lang="pt-BR" sz="1200" dirty="0"/>
              </a:p>
              <a:p>
                <a:r>
                  <a:rPr lang="pt-PT" sz="1200" b="1" dirty="0"/>
                  <a:t>Traça-se por esse ponto uma linha reta com coeficiente angular igual a 1,15 vezes o coeficiente angular da reta </a:t>
                </a:r>
                <a:r>
                  <a:rPr lang="pt-PT" sz="1200" dirty="0"/>
                  <a:t>obtida anteriormente. A intersecção desta reta com a curva de adensamento define o ponto correspondente a 90% do adensamento primário, obtendo-se, dessa forma, os valores de t</a:t>
                </a:r>
                <a:r>
                  <a:rPr lang="pt-PT" sz="1200" baseline="-25000" dirty="0"/>
                  <a:t>90</a:t>
                </a:r>
                <a:r>
                  <a:rPr lang="pt-PT" sz="1200" dirty="0"/>
                  <a:t> e H</a:t>
                </a:r>
                <a:r>
                  <a:rPr lang="pt-PT" sz="1200" baseline="-25000" dirty="0"/>
                  <a:t>90</a:t>
                </a:r>
                <a:r>
                  <a:rPr lang="pt-PT" sz="1200" dirty="0"/>
                  <a:t>.</a:t>
                </a:r>
                <a:endParaRPr lang="pt-BR" sz="1200" dirty="0"/>
              </a:p>
              <a:p>
                <a:r>
                  <a:rPr lang="pt-PT" sz="1200" dirty="0"/>
                  <a:t>A altura do corpo de prova, correspondente  a  50%  do adensamento primário, é obtida pela expressão:</a:t>
                </a:r>
                <a:endParaRPr lang="pt-BR" sz="1200" dirty="0"/>
              </a:p>
              <a:p>
                <a:r>
                  <a:rPr lang="pt-PT" sz="1200" dirty="0"/>
                  <a:t> </a:t>
                </a:r>
                <a:endParaRPr lang="pt-B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</m:sSub>
                      <m:r>
                        <a:rPr lang="pt-PT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120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sz="1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</m:sSub>
                      <m:r>
                        <a:rPr lang="pt-PT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200" dirty="0"/>
              </a:p>
              <a:p>
                <a:r>
                  <a:rPr lang="pt-PT" sz="1200" dirty="0"/>
                  <a:t> </a:t>
                </a:r>
                <a:endParaRPr lang="pt-BR" sz="1200" dirty="0"/>
              </a:p>
              <a:p>
                <a:r>
                  <a:rPr lang="pt-PT" sz="1200" dirty="0"/>
                  <a:t>O coeficiente de adensamento é dado pela expressão:</a:t>
                </a:r>
                <a:endParaRPr lang="pt-BR" sz="1200" dirty="0"/>
              </a:p>
              <a:p>
                <a:r>
                  <a:rPr lang="pt-PT" sz="1200" dirty="0"/>
                  <a:t> </a:t>
                </a:r>
                <a:endParaRPr lang="pt-B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pt-PT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200" i="1">
                              <a:latin typeface="Cambria Math" panose="02040503050406030204" pitchFamily="18" charset="0"/>
                            </a:rPr>
                            <m:t>0,848</m:t>
                          </m:r>
                          <m:r>
                            <a:rPr lang="pt-PT" sz="12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200">
                                  <a:latin typeface="Cambria Math" panose="02040503050406030204" pitchFamily="18" charset="0"/>
                                </a:rPr>
                                <m:t>(0,5⋅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PT" sz="1200" i="1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  <m:r>
                                <a:rPr lang="pt-PT" sz="12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PT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1200" i="1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200" dirty="0"/>
              </a:p>
              <a:p>
                <a:r>
                  <a:rPr lang="pt-PT" sz="1200" dirty="0"/>
                  <a:t> </a:t>
                </a:r>
                <a:endParaRPr lang="pt-BR" sz="1200" dirty="0"/>
              </a:p>
              <a:p>
                <a:r>
                  <a:rPr lang="pt-PT" sz="1200" dirty="0"/>
                  <a:t>Onde:</a:t>
                </a:r>
                <a:endParaRPr lang="pt-BR" sz="1200" dirty="0"/>
              </a:p>
              <a:p>
                <a:r>
                  <a:rPr lang="pt-PT" sz="1200" dirty="0"/>
                  <a:t>C</a:t>
                </a:r>
                <a:r>
                  <a:rPr lang="pt-PT" sz="1200" baseline="-25000" dirty="0"/>
                  <a:t>V </a:t>
                </a:r>
                <a:r>
                  <a:rPr lang="pt-PT" sz="1200" dirty="0"/>
                  <a:t>é o coeficiente de adensamento (cm²/s)</a:t>
                </a:r>
                <a:endParaRPr lang="pt-BR" sz="1200" dirty="0"/>
              </a:p>
              <a:p>
                <a:r>
                  <a:rPr lang="pt-PT" sz="1200" dirty="0"/>
                  <a:t>H</a:t>
                </a:r>
                <a:r>
                  <a:rPr lang="pt-PT" sz="1200" baseline="-25000" dirty="0"/>
                  <a:t>50</a:t>
                </a:r>
                <a:r>
                  <a:rPr lang="pt-PT" sz="1200" dirty="0"/>
                  <a:t> é a altura do corpo de prova corresponde a 50% do adensamento primário (cm)</a:t>
                </a:r>
                <a:endParaRPr lang="pt-BR" sz="1200" dirty="0"/>
              </a:p>
              <a:p>
                <a:r>
                  <a:rPr lang="pt-PT" sz="1200" dirty="0"/>
                  <a:t>t</a:t>
                </a:r>
                <a:r>
                  <a:rPr lang="pt-PT" sz="1200" baseline="-25000" dirty="0"/>
                  <a:t>90</a:t>
                </a:r>
                <a:r>
                  <a:rPr lang="pt-PT" sz="1200" dirty="0"/>
                  <a:t> é o tempo correspondente à ocorrência de 90% do adensamento primário (s)</a:t>
                </a:r>
                <a:endParaRPr lang="pt-BR" sz="1200" dirty="0"/>
              </a:p>
              <a:p>
                <a:endParaRPr lang="pt-BR" sz="1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900332"/>
                <a:ext cx="5359791" cy="5668283"/>
              </a:xfrm>
              <a:prstGeom prst="rect">
                <a:avLst/>
              </a:prstGeom>
              <a:blipFill rotWithShape="0">
                <a:blip r:embed="rId2"/>
                <a:stretch>
                  <a:fillRect r="-3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9" y="688558"/>
            <a:ext cx="6161649" cy="61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F7DA1-FA4C-E9C2-A165-FA1847F2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68"/>
            <a:ext cx="9404723" cy="1400530"/>
          </a:xfrm>
        </p:spPr>
        <p:txBody>
          <a:bodyPr/>
          <a:lstStyle/>
          <a:p>
            <a:r>
              <a:rPr lang="pt-BR" dirty="0"/>
              <a:t>Método de </a:t>
            </a:r>
            <a:r>
              <a:rPr lang="pt-BR" dirty="0" err="1"/>
              <a:t>casagrande</a:t>
            </a:r>
            <a:br>
              <a:rPr lang="pt-BR" dirty="0"/>
            </a:br>
            <a:r>
              <a:rPr lang="pt-BR" sz="1400" dirty="0"/>
              <a:t>(coeficiente de adensamento)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241AB3B-E803-2688-9683-026B3A00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01"/>
          <a:stretch/>
        </p:blipFill>
        <p:spPr>
          <a:xfrm>
            <a:off x="180267" y="1729946"/>
            <a:ext cx="11982148" cy="5086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7014D0-62A1-8F21-94FD-763D01C74796}"/>
                  </a:ext>
                </a:extLst>
              </p:cNvPr>
              <p:cNvSpPr txBox="1"/>
              <p:nvPr/>
            </p:nvSpPr>
            <p:spPr>
              <a:xfrm>
                <a:off x="4549757" y="4067464"/>
                <a:ext cx="237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Gráfico  H vs.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𝑟𝑎𝑖𝑧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pt-BR" b="0" dirty="0">
                  <a:solidFill>
                    <a:srgbClr val="FF0000"/>
                  </a:solidFill>
                </a:endParaRPr>
              </a:p>
              <a:p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7014D0-62A1-8F21-94FD-763D01C74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57" y="4067464"/>
                <a:ext cx="237249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051" t="-47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37506" t="23098" r="15669"/>
          <a:stretch/>
        </p:blipFill>
        <p:spPr>
          <a:xfrm>
            <a:off x="8561085" y="67278"/>
            <a:ext cx="3601330" cy="33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74A2-D6A5-1CAE-82A6-3EB81389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955952"/>
          </a:xfrm>
        </p:spPr>
        <p:txBody>
          <a:bodyPr/>
          <a:lstStyle/>
          <a:p>
            <a:r>
              <a:rPr lang="pt-BR" dirty="0"/>
              <a:t>Método de Taylor </a:t>
            </a:r>
            <a:r>
              <a:rPr lang="pt-BR" sz="2000" dirty="0"/>
              <a:t>(coeficiente de adensamento  - P4)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AE9A73F-2BF7-CB61-CEBC-71DCEDC0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129"/>
          <a:stretch/>
        </p:blipFill>
        <p:spPr>
          <a:xfrm>
            <a:off x="0" y="757227"/>
            <a:ext cx="11899556" cy="4942164"/>
          </a:xfr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72228"/>
              </p:ext>
            </p:extLst>
          </p:nvPr>
        </p:nvGraphicFramePr>
        <p:xfrm>
          <a:off x="5650080" y="5060908"/>
          <a:ext cx="5676900" cy="1524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Pressão (kPa)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t90 (raiz)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H90 (mm)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 (mm)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H50(cm)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t90(min)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t90(s)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Cv(cm2/s)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1,752427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19,91211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0,456183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1,998249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19,86722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0,349269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18,58408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19,75256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20722,08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2,961756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18,79656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0,142312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17,51389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0,160635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5,706838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1954,08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0,029037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202976" y="5957483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coeficiente de adensamento  - P4 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774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Gráficos de índice de vazios x Tensão em </a:t>
            </a:r>
            <a:r>
              <a:rPr lang="pt-BR" dirty="0" err="1"/>
              <a:t>Kpa</a:t>
            </a:r>
            <a:r>
              <a:rPr lang="pt-BR" dirty="0"/>
              <a:t> – P1 e P2.</a:t>
            </a:r>
            <a:br>
              <a:rPr lang="pt-BR" i="1" dirty="0"/>
            </a:br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900812"/>
              </p:ext>
            </p:extLst>
          </p:nvPr>
        </p:nvGraphicFramePr>
        <p:xfrm>
          <a:off x="1379621" y="23220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768252"/>
              </p:ext>
            </p:extLst>
          </p:nvPr>
        </p:nvGraphicFramePr>
        <p:xfrm>
          <a:off x="6601327" y="23220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121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Gráficos de Índice de vazios x Tensão (kPa) – P3 e P4.</a:t>
            </a:r>
            <a:br>
              <a:rPr lang="pt-BR" i="1" dirty="0"/>
            </a:br>
            <a:endParaRPr lang="pt-BR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822960"/>
              </p:ext>
            </p:extLst>
          </p:nvPr>
        </p:nvGraphicFramePr>
        <p:xfrm>
          <a:off x="776472" y="25386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280789"/>
              </p:ext>
            </p:extLst>
          </p:nvPr>
        </p:nvGraphicFramePr>
        <p:xfrm>
          <a:off x="6384757" y="25386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553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O objetivo deste trabalho é realizar a caracterização do </a:t>
            </a:r>
            <a:r>
              <a:rPr lang="pt-BR" dirty="0">
                <a:solidFill>
                  <a:srgbClr val="FF0000"/>
                </a:solidFill>
              </a:rPr>
              <a:t>nitossolo vermelho </a:t>
            </a:r>
            <a:r>
              <a:rPr lang="pt-BR" dirty="0"/>
              <a:t>que ocorre no Município de Alegre, especificamente na malha urbana, afim de testar os parâmetros geotécnicos do perfil.  O trabalho tem como objetivos específicos testar a colapsibilidade dos horizontes presentes no perfil do nitossolo vermelho. </a:t>
            </a:r>
          </a:p>
          <a:p>
            <a:endParaRPr lang="pt-BR" dirty="0"/>
          </a:p>
          <a:p>
            <a:r>
              <a:rPr lang="pt-BR" dirty="0"/>
              <a:t>Os ensaios de laboratório foram realizados em parceria com Laboratório de Geotecnia do Departamento de Engenharia Civil da UFES (CT/Vitória) e o Laboratório de Geologia de Engenharia da UFES (CCENS/Alegre).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5746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Adensamento: CC e CD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1" y="2125107"/>
            <a:ext cx="8040689" cy="4195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Os coeficientes de compressão foram calculados com base nos dados dos gráficos apresentados anteriormente, de acordo com Das (2018):</a:t>
            </a:r>
          </a:p>
          <a:p>
            <a:endParaRPr lang="pt-BR" dirty="0"/>
          </a:p>
          <a:p>
            <a:r>
              <a:rPr lang="pt-BR" dirty="0"/>
              <a:t>O coeficiente de descompressão foi calculado de acordo com os dados do gráfico de índice de vazios vs. Tensão vertical e são apresentados na Tabela 12. De acordo com Pinto (2006) e Rodrigues (2014), o coeficiente de compressão pode ser calculado, assim como o coeficiente de compressão do seguinte modo:</a:t>
            </a:r>
          </a:p>
          <a:p>
            <a:pPr marL="0" indent="0">
              <a:buNone/>
            </a:pPr>
            <a:r>
              <a:rPr lang="pt-BR" dirty="0"/>
              <a:t>			</a:t>
            </a:r>
            <a:r>
              <a:rPr lang="pt-BR" dirty="0" err="1"/>
              <a:t>C</a:t>
            </a:r>
            <a:r>
              <a:rPr lang="pt-BR" baseline="-25000" dirty="0" err="1"/>
              <a:t>d</a:t>
            </a:r>
            <a:r>
              <a:rPr lang="pt-BR" dirty="0"/>
              <a:t> = (e</a:t>
            </a:r>
            <a:r>
              <a:rPr lang="pt-BR" baseline="-25000" dirty="0"/>
              <a:t>2</a:t>
            </a:r>
            <a:r>
              <a:rPr lang="pt-BR" dirty="0"/>
              <a:t>-e</a:t>
            </a:r>
            <a:r>
              <a:rPr lang="pt-BR" baseline="-25000" dirty="0"/>
              <a:t>1</a:t>
            </a:r>
            <a:r>
              <a:rPr lang="pt-BR" dirty="0"/>
              <a:t>)/(logp</a:t>
            </a:r>
            <a:r>
              <a:rPr lang="pt-BR" baseline="-25000" dirty="0"/>
              <a:t>2</a:t>
            </a:r>
            <a:r>
              <a:rPr lang="pt-BR" dirty="0"/>
              <a:t>-logp</a:t>
            </a:r>
            <a:r>
              <a:rPr lang="pt-BR" baseline="-25000" dirty="0"/>
              <a:t>1</a:t>
            </a:r>
            <a:r>
              <a:rPr lang="pt-BR" dirty="0"/>
              <a:t>)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27655"/>
              </p:ext>
            </p:extLst>
          </p:nvPr>
        </p:nvGraphicFramePr>
        <p:xfrm>
          <a:off x="8822077" y="2295217"/>
          <a:ext cx="3060700" cy="147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Ponto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Coeficiente de compressão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0,13177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0,34553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0,14666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0,22315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50"/>
          <a:stretch/>
        </p:blipFill>
        <p:spPr bwMode="auto">
          <a:xfrm>
            <a:off x="4315967" y="2845495"/>
            <a:ext cx="2409686" cy="776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3076"/>
              </p:ext>
            </p:extLst>
          </p:nvPr>
        </p:nvGraphicFramePr>
        <p:xfrm>
          <a:off x="8822077" y="5108233"/>
          <a:ext cx="3060700" cy="147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Ponto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Coeficiente de descompressão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0,01991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0,02982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0,03732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0,03621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607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 de adensamento: P1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54783"/>
              </p:ext>
            </p:extLst>
          </p:nvPr>
        </p:nvGraphicFramePr>
        <p:xfrm>
          <a:off x="2728278" y="2138839"/>
          <a:ext cx="6725211" cy="2841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13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Pressão (kPa)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 (raiz)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 (mm)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0</a:t>
                      </a:r>
                      <a:r>
                        <a:rPr lang="pt-BR" sz="1100">
                          <a:effectLst/>
                        </a:rPr>
                        <a:t> (mm)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50</a:t>
                      </a:r>
                      <a:r>
                        <a:rPr lang="pt-BR" sz="1100">
                          <a:effectLst/>
                        </a:rPr>
                        <a:t>(cm)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(min)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pt-BR" sz="1100" baseline="-25000">
                          <a:effectLst/>
                        </a:rPr>
                        <a:t>v</a:t>
                      </a:r>
                      <a:r>
                        <a:rPr lang="pt-BR" sz="1100">
                          <a:effectLst/>
                        </a:rPr>
                        <a:t>(cm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/s)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1,752427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19,8970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19,931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19,91211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3,071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184,26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0,456183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1,998249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19,865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19,86722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3,993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239,58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0,349269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18,58408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19,705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19,812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19,75256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345,368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20722,08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0,003992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19,469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19,568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19,513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404,82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0,199399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2,961756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18,701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18,916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18,79656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8,772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526,32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0,142312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17,409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17,645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17,51389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0,160635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5,706838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16,271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16,471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16,35989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32,568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1954,08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0,029037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64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 de adensamento: P2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023308"/>
              </p:ext>
            </p:extLst>
          </p:nvPr>
        </p:nvGraphicFramePr>
        <p:xfrm>
          <a:off x="2900998" y="2138839"/>
          <a:ext cx="6088256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Pressão (kPa)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 (raiz)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 (mm)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0</a:t>
                      </a:r>
                      <a:r>
                        <a:rPr lang="pt-BR" sz="1100">
                          <a:effectLst/>
                        </a:rPr>
                        <a:t> (mm)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50</a:t>
                      </a:r>
                      <a:r>
                        <a:rPr lang="pt-BR" sz="1100">
                          <a:effectLst/>
                        </a:rPr>
                        <a:t>(cm)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(min)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C</a:t>
                      </a:r>
                      <a:r>
                        <a:rPr lang="pt-BR" sz="1100" baseline="-25000" dirty="0" err="1">
                          <a:effectLst/>
                        </a:rPr>
                        <a:t>v</a:t>
                      </a:r>
                      <a:r>
                        <a:rPr lang="pt-BR" sz="1100" dirty="0">
                          <a:effectLst/>
                        </a:rPr>
                        <a:t>(cm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dirty="0">
                          <a:effectLst/>
                        </a:rPr>
                        <a:t>/s)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19,9280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19,944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19,93511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0,208119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21,1891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19,874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19,85011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448,978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26938,68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0,003101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18,58408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19,205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19,76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19,45167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345,368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20722,08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0,003871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1,752427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18,401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19,038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18,68411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3,071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184,26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0,401652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17,182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17,533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17,338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0,157424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16,056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16,16889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0,136910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15,074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15,299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15,174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0,120580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57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 de adensamento: P3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43782"/>
              </p:ext>
            </p:extLst>
          </p:nvPr>
        </p:nvGraphicFramePr>
        <p:xfrm>
          <a:off x="2900998" y="2138839"/>
          <a:ext cx="6721305" cy="296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94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Pressão (kPa)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</a:t>
                      </a:r>
                      <a:r>
                        <a:rPr lang="pt-BR" sz="1100" baseline="-25000" dirty="0">
                          <a:effectLst/>
                        </a:rPr>
                        <a:t>90</a:t>
                      </a:r>
                      <a:r>
                        <a:rPr lang="pt-BR" sz="1100" dirty="0">
                          <a:effectLst/>
                        </a:rPr>
                        <a:t> (raiz)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H</a:t>
                      </a:r>
                      <a:r>
                        <a:rPr lang="pt-BR" sz="1100" baseline="-25000" dirty="0">
                          <a:effectLst/>
                        </a:rPr>
                        <a:t>90</a:t>
                      </a:r>
                      <a:r>
                        <a:rPr lang="pt-BR" sz="1100" dirty="0">
                          <a:effectLst/>
                        </a:rPr>
                        <a:t> (mm)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H</a:t>
                      </a:r>
                      <a:r>
                        <a:rPr lang="pt-BR" sz="1100" baseline="-25000" dirty="0">
                          <a:effectLst/>
                        </a:rPr>
                        <a:t>0</a:t>
                      </a:r>
                      <a:r>
                        <a:rPr lang="pt-BR" sz="1100" dirty="0">
                          <a:effectLst/>
                        </a:rPr>
                        <a:t> (mm)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50</a:t>
                      </a:r>
                      <a:r>
                        <a:rPr lang="pt-BR" sz="1100">
                          <a:effectLst/>
                        </a:rPr>
                        <a:t>(cm)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(min)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pt-BR" sz="1100" baseline="-25000">
                          <a:effectLst/>
                        </a:rPr>
                        <a:t>v</a:t>
                      </a:r>
                      <a:r>
                        <a:rPr lang="pt-BR" sz="1100">
                          <a:effectLst/>
                        </a:rPr>
                        <a:t>(cm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/s)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19,9280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19,944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19,93511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6,747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404,82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0,208119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21,1891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19,874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19,85011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448,978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26938,68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0,003101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18,58408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19,205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19,76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19,45167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345,368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20722,08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0,003871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1,752427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18,401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19,038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18,68411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3,071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184,26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0,401652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17,182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17,533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17,338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0,157424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2,597499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16,056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16,16889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6,747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404,82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0,136910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4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2,597499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15,074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15,299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15,174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6,747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404,82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0,120580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29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 de adensamento: P4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85203"/>
              </p:ext>
            </p:extLst>
          </p:nvPr>
        </p:nvGraphicFramePr>
        <p:xfrm>
          <a:off x="2986088" y="2138839"/>
          <a:ext cx="6453334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Pressão (kPa)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</a:t>
                      </a:r>
                      <a:r>
                        <a:rPr lang="pt-BR" sz="1100" baseline="-25000" dirty="0">
                          <a:effectLst/>
                        </a:rPr>
                        <a:t>90</a:t>
                      </a:r>
                      <a:r>
                        <a:rPr lang="pt-BR" sz="1100" dirty="0">
                          <a:effectLst/>
                        </a:rPr>
                        <a:t> (raiz)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H</a:t>
                      </a:r>
                      <a:r>
                        <a:rPr lang="pt-BR" sz="1100" baseline="-25000" dirty="0">
                          <a:effectLst/>
                        </a:rPr>
                        <a:t>90</a:t>
                      </a:r>
                      <a:r>
                        <a:rPr lang="pt-BR" sz="1100" dirty="0">
                          <a:effectLst/>
                        </a:rPr>
                        <a:t> (mm)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0</a:t>
                      </a:r>
                      <a:r>
                        <a:rPr lang="pt-BR" sz="1100">
                          <a:effectLst/>
                        </a:rPr>
                        <a:t> (mm)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H</a:t>
                      </a:r>
                      <a:r>
                        <a:rPr lang="pt-BR" sz="1100" baseline="-25000">
                          <a:effectLst/>
                        </a:rPr>
                        <a:t>50</a:t>
                      </a:r>
                      <a:r>
                        <a:rPr lang="pt-BR" sz="1100">
                          <a:effectLst/>
                        </a:rPr>
                        <a:t>(cm)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(min)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</a:t>
                      </a:r>
                      <a:r>
                        <a:rPr lang="pt-BR" sz="1100" baseline="-25000">
                          <a:effectLst/>
                        </a:rPr>
                        <a:t>90</a:t>
                      </a:r>
                      <a:r>
                        <a:rPr lang="pt-BR" sz="1100">
                          <a:effectLst/>
                        </a:rPr>
                        <a:t>(s)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pt-BR" sz="1100" baseline="-25000">
                          <a:effectLst/>
                        </a:rPr>
                        <a:t>v</a:t>
                      </a:r>
                      <a:r>
                        <a:rPr lang="pt-BR" sz="1100">
                          <a:effectLst/>
                        </a:rPr>
                        <a:t>(cm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/s)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7,418895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19,6850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19,69167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55,04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3302,4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0,024893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4,389875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19,601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19,631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19,61433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19,271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1156,26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0,070539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1,998249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19,376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19,496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19,42933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3,993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239,58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0,334042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1,998249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18,911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19,163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19,023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3,993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239,58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0,320216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1,998249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18,24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18,668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18,43022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3,993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239,58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0,300571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3,376833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16,09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16,391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16,22378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11,403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684,18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0,081559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1,998249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15,091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15,314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15,19011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3,993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239,58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0,204177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7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do Recalque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98402" y="2081053"/>
                <a:ext cx="8946541" cy="41954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Pinto (2006) informa que o recalque pode ser calculado utilizando-se a equação: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  <a:p>
                <a:r>
                  <a:rPr lang="pt-BR" dirty="0"/>
                  <a:t>Sendo que </a:t>
                </a:r>
                <a:r>
                  <a:rPr lang="pt-BR" dirty="0" err="1"/>
                  <a:t>C</a:t>
                </a:r>
                <a:r>
                  <a:rPr lang="pt-BR" baseline="-25000" dirty="0" err="1"/>
                  <a:t>c</a:t>
                </a:r>
                <a:r>
                  <a:rPr lang="pt-BR" dirty="0"/>
                  <a:t> é o coeficiente de compressão, H</a:t>
                </a:r>
                <a:r>
                  <a:rPr lang="pt-BR" baseline="-25000" dirty="0"/>
                  <a:t>1</a:t>
                </a:r>
                <a:r>
                  <a:rPr lang="pt-BR" dirty="0"/>
                  <a:t> a altura dos sólidos, e</a:t>
                </a:r>
                <a:r>
                  <a:rPr lang="pt-BR" baseline="-25000" dirty="0"/>
                  <a:t>1</a:t>
                </a:r>
                <a:r>
                  <a:rPr lang="pt-BR" dirty="0"/>
                  <a:t> o índice de vazios, e as tensões σ</a:t>
                </a:r>
                <a:r>
                  <a:rPr lang="pt-BR" baseline="-25000" dirty="0"/>
                  <a:t>1</a:t>
                </a:r>
                <a:r>
                  <a:rPr lang="pt-BR" dirty="0"/>
                  <a:t> e σ</a:t>
                </a:r>
                <a:r>
                  <a:rPr lang="pt-BR" baseline="-25000" dirty="0"/>
                  <a:t>2</a:t>
                </a:r>
                <a:r>
                  <a:rPr lang="pt-BR" dirty="0"/>
                  <a:t> nesse momento, considerando que isto só pode ser calculado quando o solo se encontra numa situação correspondente à reta virgem.</a:t>
                </a:r>
              </a:p>
              <a:p>
                <a:r>
                  <a:rPr lang="pt-BR" dirty="0"/>
                  <a:t>Assim sendo, foi possível calcular o recalque, de acordo com os valores apresentados na Tabela 17, para um momento específico, considerando as tensões de carregamento da ordem de 160 kPa a 640 kPa, no ramo virgem da curva de adensamento.</a:t>
                </a:r>
              </a:p>
              <a:p>
                <a:r>
                  <a:rPr lang="pt-BR" dirty="0"/>
                  <a:t>Observou-se que o maior de recalque é para o Ponto P2 que mostrou um significativo deslocamento na curva de vazios quando a amostra foi saturada a 40kPa.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02" y="2081053"/>
                <a:ext cx="8946541" cy="4195481"/>
              </a:xfrm>
              <a:blipFill rotWithShape="0">
                <a:blip r:embed="rId2"/>
                <a:stretch>
                  <a:fillRect l="-273" t="-2177" r="-1227" b="-8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9222495"/>
                  </p:ext>
                </p:extLst>
              </p:nvPr>
            </p:nvGraphicFramePr>
            <p:xfrm>
              <a:off x="7306310" y="466218"/>
              <a:ext cx="4587875" cy="14327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3027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0002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Ponto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Cc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H</a:t>
                          </a:r>
                          <a:r>
                            <a:rPr lang="pt-BR" sz="1100" baseline="-25000">
                              <a:effectLst/>
                            </a:rPr>
                            <a:t>1</a:t>
                          </a:r>
                          <a:r>
                            <a:rPr lang="pt-BR" sz="1100">
                              <a:effectLst/>
                            </a:rPr>
                            <a:t> (mm)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e</a:t>
                          </a:r>
                          <a:r>
                            <a:rPr lang="pt-BR" sz="1100" baseline="-25000">
                              <a:effectLst/>
                            </a:rPr>
                            <a:t>1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σ</a:t>
                          </a:r>
                          <a:r>
                            <a:rPr lang="pt-BR" sz="1200" baseline="-25000">
                              <a:effectLst/>
                            </a:rPr>
                            <a:t>2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 dirty="0">
                              <a:effectLst/>
                            </a:rPr>
                            <a:t>σ</a:t>
                          </a:r>
                          <a:r>
                            <a:rPr lang="pt-BR" sz="1200" baseline="-25000" dirty="0">
                              <a:effectLst/>
                            </a:rPr>
                            <a:t>1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recalque </a:t>
                          </a:r>
                          <a14:m>
                            <m:oMath xmlns:m="http://schemas.openxmlformats.org/officeDocument/2006/math">
                              <m:r>
                                <a:rPr lang="pt-BR" sz="1200"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pt-BR" sz="1100">
                              <a:effectLst/>
                            </a:rPr>
                            <a:t> 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P1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0,1318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18,64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1,0129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640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160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0,734649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P2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0,3455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17,115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0,9824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640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160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1,79602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P3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0,1467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18,145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0,7724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640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160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0,903955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P4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0,2232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17,862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1,105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640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160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1,140026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9222495"/>
                  </p:ext>
                </p:extLst>
              </p:nvPr>
            </p:nvGraphicFramePr>
            <p:xfrm>
              <a:off x="7306310" y="466218"/>
              <a:ext cx="4587875" cy="14327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  <a:gridCol w="609600"/>
                    <a:gridCol w="609600"/>
                    <a:gridCol w="609600"/>
                    <a:gridCol w="930275"/>
                  </a:tblGrid>
                  <a:tr h="4716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Ponto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Cc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H</a:t>
                          </a:r>
                          <a:r>
                            <a:rPr lang="pt-BR" sz="1100" baseline="-25000">
                              <a:effectLst/>
                            </a:rPr>
                            <a:t>1</a:t>
                          </a:r>
                          <a:r>
                            <a:rPr lang="pt-BR" sz="1100">
                              <a:effectLst/>
                            </a:rPr>
                            <a:t> (mm)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e</a:t>
                          </a:r>
                          <a:r>
                            <a:rPr lang="pt-BR" sz="1100" baseline="-25000">
                              <a:effectLst/>
                            </a:rPr>
                            <a:t>1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σ</a:t>
                          </a:r>
                          <a:r>
                            <a:rPr lang="pt-BR" sz="1200" baseline="-25000">
                              <a:effectLst/>
                            </a:rPr>
                            <a:t>2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 dirty="0">
                              <a:effectLst/>
                            </a:rPr>
                            <a:t>σ</a:t>
                          </a:r>
                          <a:r>
                            <a:rPr lang="pt-BR" sz="1200" baseline="-25000" dirty="0">
                              <a:effectLst/>
                            </a:rPr>
                            <a:t>1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 anchor="b">
                        <a:blipFill rotWithShape="0">
                          <a:blip r:embed="rId3"/>
                          <a:stretch>
                            <a:fillRect l="-393464" t="-1282" r="-2614" b="-223077"/>
                          </a:stretch>
                        </a:blipFill>
                      </a:tcPr>
                    </a:tc>
                  </a:tr>
                  <a:tr h="24028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P1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0,1318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18,64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1,0129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640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160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0,734649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24028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P2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0,3455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17,115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0,9824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640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160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1,79602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tcPr>
                    </a:tc>
                  </a:tr>
                  <a:tr h="24028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P3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0,1467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18,145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0,7724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640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160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0,903955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  <a:tr h="24028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P4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200">
                              <a:effectLst/>
                            </a:rPr>
                            <a:t>0,2232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17,862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1,105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640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>
                              <a:effectLst/>
                            </a:rPr>
                            <a:t>160</a:t>
                          </a:r>
                          <a:endParaRPr lang="pt-BR" sz="120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100" dirty="0">
                              <a:effectLst/>
                            </a:rPr>
                            <a:t>1,140026</a:t>
                          </a:r>
                          <a:endParaRPr lang="pt-BR" sz="12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4828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 de Permeabilidade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5521" y="1391736"/>
            <a:ext cx="7281033" cy="2659759"/>
          </a:xfrm>
        </p:spPr>
        <p:txBody>
          <a:bodyPr>
            <a:normAutofit lnSpcReduction="10000"/>
          </a:bodyPr>
          <a:lstStyle/>
          <a:p>
            <a:r>
              <a:rPr lang="pt-BR" sz="1300" b="1" dirty="0"/>
              <a:t>Os ensaios de permeabilidade foram realizados a carga constante de 5 kPa.</a:t>
            </a:r>
          </a:p>
          <a:p>
            <a:r>
              <a:rPr lang="pt-BR" sz="1300" dirty="0"/>
              <a:t>O ensaio foi realizado na mesma prensa que se faz o adensamento, em momento distinto. Durante o ensaio de permeabilidade, o corpo de prova fica submerso por um tempo pra saturar. Após um tempo, que foi de mais ou menos duas horas, considera se o corpo de prova saturado. Logo após os ajustes de equipamentos, a carga inicial é de 2 kPa; após 5min decorridos, a carga é constante e igual a 5 kPa.  Há uma bureta ligada ao recipiente onde está o corpo de prova e que permite as leituras de nível de água. Assim iniciou-se o ensaio, observando-se que a água que desce pela bureta passa pelo corpo de prova no sentido de baixo pra cima. E a partir daí são realizadas as leituras na bureta, a cada dez segundos, conforme a água desce e passa pelo corpo de prova. As planilhas de cálculo e os gráficos são apresentados no capítulo Anexos. A Figura mostrar a bureta cheia e que o corpo de prova estava submerso.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10" y="246209"/>
            <a:ext cx="3501390" cy="622490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13119"/>
              </p:ext>
            </p:extLst>
          </p:nvPr>
        </p:nvGraphicFramePr>
        <p:xfrm>
          <a:off x="2738242" y="4252674"/>
          <a:ext cx="3060700" cy="147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Ponto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Coeficiente de permeabilidade (m/s)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6,84.10</a:t>
                      </a:r>
                      <a:r>
                        <a:rPr lang="pt-BR" sz="1200" baseline="30000">
                          <a:effectLst/>
                        </a:rPr>
                        <a:t>-4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1,42.10</a:t>
                      </a:r>
                      <a:r>
                        <a:rPr lang="pt-BR" sz="1200" baseline="30000">
                          <a:effectLst/>
                        </a:rPr>
                        <a:t>-3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2,74.10</a:t>
                      </a:r>
                      <a:r>
                        <a:rPr lang="pt-BR" sz="1200" baseline="30000">
                          <a:effectLst/>
                        </a:rPr>
                        <a:t>-4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1,74.10</a:t>
                      </a:r>
                      <a:r>
                        <a:rPr lang="pt-BR" sz="1200" baseline="30000" dirty="0">
                          <a:effectLst/>
                        </a:rPr>
                        <a:t>-3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020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e 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Quanto a geologia local: no ponto P3 foi observado que a rocha apresenta composição granítica (quartzo, biotita, plagioclásio e feldspato) e textura </a:t>
            </a:r>
            <a:r>
              <a:rPr lang="pt-BR" dirty="0" err="1"/>
              <a:t>inequigranular</a:t>
            </a:r>
            <a:r>
              <a:rPr lang="pt-BR" dirty="0"/>
              <a:t> </a:t>
            </a:r>
            <a:r>
              <a:rPr lang="pt-BR" dirty="0" err="1"/>
              <a:t>fanerítica</a:t>
            </a:r>
            <a:r>
              <a:rPr lang="pt-BR" dirty="0"/>
              <a:t> de granulação fina a média. </a:t>
            </a:r>
          </a:p>
          <a:p>
            <a:r>
              <a:rPr lang="pt-BR" dirty="0"/>
              <a:t>O tipo de solo foi considerado nitossolo vermelho, localmente poderá ser considerado que há variações no perfil.</a:t>
            </a:r>
          </a:p>
          <a:p>
            <a:r>
              <a:rPr lang="pt-BR" dirty="0"/>
              <a:t>O índice de plasticidade IP dos materiais encontrados também refletiu a composição granulométrica encontrada. Os pontos P1, P2 e P4 com argila arenosa indicou um IP nos valores de 29, 25 e 23, respectivamente (altamente plásticos).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604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316572"/>
              </p:ext>
            </p:extLst>
          </p:nvPr>
        </p:nvGraphicFramePr>
        <p:xfrm>
          <a:off x="5576582" y="4628736"/>
          <a:ext cx="5753735" cy="147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 dirty="0">
                          <a:effectLst/>
                        </a:rPr>
                        <a:t>Ponto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 dirty="0">
                          <a:effectLst/>
                        </a:rPr>
                        <a:t>Horizonte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Classificação granulométrica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Coesão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(kPa)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Ângulo de atrito (º)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2,4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26,94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B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3,2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25,65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C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Areia siltosa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12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20,81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Argila arenosa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>
                          <a:effectLst/>
                        </a:rPr>
                        <a:t>4,1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pt-BR" sz="1200" dirty="0">
                          <a:effectLst/>
                        </a:rPr>
                        <a:t>24,59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dirty="0"/>
              <a:t>Quanto a resistência ao cisalhamento, os valores estão próximos, com exceção do ponto P3 (coesão); no entanto, é cabível uma discussão detalhada dos resultados de coesão e ângulo de atrito no que tange a amostragem, realização do ensaio pois estruturas reliquiares da rocha podem afetar os resultados, bem como ser significativo para interpretação de deslizamentos e outros eventos.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43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Discussão: adensamento.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50842" cy="444635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Sobre a colapsibilidade dos solos, pôde-se entender que as amostras dos pontos P1 e P2 quando foram inundadas a 40 kPa, sofreram uma compressão significativa, como se pode observar nos gráficos de deformação vertical ao longo do tempo.</a:t>
            </a:r>
          </a:p>
          <a:p>
            <a:r>
              <a:rPr lang="pt-BR" dirty="0"/>
              <a:t>O coeficiente de compressão do ponto P3 apresentou valor superior aos demais pontos. É de esperar que o ponto P3 tenha esse comportamento devido à sua composição e posição no perfil pedológico, sendo um nível de alteração (ou nível C pedológico).</a:t>
            </a:r>
          </a:p>
          <a:p>
            <a:r>
              <a:rPr lang="pt-BR" dirty="0"/>
              <a:t>No entanto, o coeficiente de descompressão no ponto P1, onde observou-se recalque, é o menor de todos. O que indicou uma má recuperação do terreno, reforçando o conceito de solo colapsível nesse terreno da área, correspondente ao ponto P1. É mesmo possível observar no topo do morro, nas construções mais antigas, fissuras verticais e horizontais acompanhado a estrutura da edificação.</a:t>
            </a:r>
          </a:p>
          <a:p>
            <a:r>
              <a:rPr lang="pt-BR" dirty="0"/>
              <a:t>Faz lembrar a situação do Campo de Aviação, área do ponto P4, onde também existem muitas fissuras nos imóveis.</a:t>
            </a:r>
          </a:p>
          <a:p>
            <a:r>
              <a:rPr lang="pt-BR" dirty="0"/>
              <a:t>Os coeficientes de adensamento mostram uma taxa de variação muito próxima àquela das referências, por exemplo, pode-se comparar com os valores para terra vermelha citados por Das (2018); no entanto, observou-se que há um aumento nos valores do coeficiente de adensamento antes do colapso nos pontos P1 e P2, o que deve indicar a colapsibilidade do terreno.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97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186250"/>
            <a:ext cx="10442577" cy="5062150"/>
          </a:xfrm>
        </p:spPr>
        <p:txBody>
          <a:bodyPr>
            <a:normAutofit/>
          </a:bodyPr>
          <a:lstStyle/>
          <a:p>
            <a:r>
              <a:rPr lang="pt-BR" dirty="0"/>
              <a:t>O terreno apresentar </a:t>
            </a:r>
            <a:r>
              <a:rPr lang="pt-BR" sz="3000" dirty="0"/>
              <a:t>evidências de recalque</a:t>
            </a:r>
            <a:r>
              <a:rPr lang="pt-BR" dirty="0"/>
              <a:t>, fissuras no terreno após uma terraplenagem, obras civis apresentarem trincas pode ser indício de colapso.</a:t>
            </a:r>
          </a:p>
          <a:p>
            <a:r>
              <a:rPr lang="pt-BR" dirty="0"/>
              <a:t>As cargas de uma determinada estrutura são transmitidas ao terreno gerando uma redistribuição dos estados de tensão em cada ponto do maciço terroso e isso poderá provocar </a:t>
            </a:r>
            <a:r>
              <a:rPr lang="pt-BR" b="1" dirty="0"/>
              <a:t>deformações no terreno que poderá resultar em recalques.</a:t>
            </a:r>
            <a:r>
              <a:rPr lang="pt-BR" dirty="0"/>
              <a:t> Assim sendo, o adensamento é o fenômeno pelo qual os recalques ocorrem com a expulsão da água do interior dos vazios do solo (Pinto, 2006).</a:t>
            </a:r>
          </a:p>
          <a:p>
            <a:r>
              <a:rPr lang="pt-BR" dirty="0"/>
              <a:t>O adensamento </a:t>
            </a:r>
            <a:r>
              <a:rPr lang="pt-BR" b="1" dirty="0"/>
              <a:t>é um processo dependente do tempo </a:t>
            </a:r>
            <a:r>
              <a:rPr lang="pt-BR" dirty="0"/>
              <a:t>que indica a drenagem da água dos solos. O ensaio de adensamento é um método indireto para determinar a colapsibilidade dos solos.</a:t>
            </a:r>
          </a:p>
          <a:p>
            <a:r>
              <a:rPr lang="pt-BR" dirty="0"/>
              <a:t>O ensaio de compressão </a:t>
            </a:r>
            <a:r>
              <a:rPr lang="pt-BR" dirty="0" err="1"/>
              <a:t>oedométrica</a:t>
            </a:r>
            <a:r>
              <a:rPr lang="pt-BR" dirty="0"/>
              <a:t> (também referido como ensaio de compressão confinada ou ensaio de adensamento) é o mais antigo e mais conhecido para a determinação de parâmetros de compressibilidade do solo. </a:t>
            </a:r>
          </a:p>
        </p:txBody>
      </p:sp>
    </p:spTree>
    <p:extLst>
      <p:ext uri="{BB962C8B-B14F-4D97-AF65-F5344CB8AC3E}">
        <p14:creationId xmlns:p14="http://schemas.microsoft.com/office/powerpoint/2010/main" val="2212048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Discussão: permeabilidade.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58"/>
              </p:ext>
            </p:extLst>
          </p:nvPr>
        </p:nvGraphicFramePr>
        <p:xfrm>
          <a:off x="3326106" y="4312297"/>
          <a:ext cx="4585970" cy="147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Ponto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Coeficiente de permeabilidade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Índice de vazios (inicial) 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6,84.10</a:t>
                      </a:r>
                      <a:r>
                        <a:rPr lang="pt-BR" sz="1200" baseline="30000">
                          <a:effectLst/>
                        </a:rPr>
                        <a:t>-4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1,15873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1,42.10</a:t>
                      </a:r>
                      <a:r>
                        <a:rPr lang="pt-BR" sz="1200" baseline="30000">
                          <a:effectLst/>
                        </a:rPr>
                        <a:t>-3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1,31673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2,74.10</a:t>
                      </a:r>
                      <a:r>
                        <a:rPr lang="pt-BR" sz="1200" baseline="30000" dirty="0">
                          <a:effectLst/>
                        </a:rPr>
                        <a:t>-4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0,95361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1,74.10</a:t>
                      </a:r>
                      <a:r>
                        <a:rPr lang="pt-BR" sz="1200" baseline="30000">
                          <a:effectLst/>
                        </a:rPr>
                        <a:t>-3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1,35704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6112" y="1944072"/>
            <a:ext cx="11128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Podemos entender que os resultados obtidos em ordem de 10</a:t>
            </a:r>
            <a:r>
              <a:rPr lang="pt-BR" sz="2000" baseline="30000" dirty="0"/>
              <a:t>-4</a:t>
            </a:r>
            <a:r>
              <a:rPr lang="pt-BR" dirty="0"/>
              <a:t> a 10</a:t>
            </a:r>
            <a:r>
              <a:rPr lang="pt-BR" baseline="30000" dirty="0"/>
              <a:t>-3</a:t>
            </a:r>
            <a:r>
              <a:rPr lang="pt-BR" dirty="0"/>
              <a:t> refletem as amostras classificadas como argila arenosas e que contém considerável fração de areias e por isso, os resultados são compatíveis. A amostra do ponto P3, areia siltosa, pode ser considerada uma areia média, conferindo com o valor típico indicado por Pinto (2006).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1552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165" y="1153551"/>
            <a:ext cx="11465169" cy="5556738"/>
          </a:xfrm>
        </p:spPr>
        <p:txBody>
          <a:bodyPr>
            <a:noAutofit/>
          </a:bodyPr>
          <a:lstStyle/>
          <a:p>
            <a:r>
              <a:rPr lang="pt-BR" dirty="0"/>
              <a:t>Nesse sentido, a área urbana de Alegre (ES) está de fato inserida no contexto de patamares escalonados regionalmente e mares de morros localmente. Isso traduz a formação de solos mais profundos e </a:t>
            </a:r>
            <a:r>
              <a:rPr lang="pt-BR" dirty="0" err="1"/>
              <a:t>laterizados</a:t>
            </a:r>
            <a:r>
              <a:rPr lang="pt-BR" dirty="0"/>
              <a:t>, de modo geral. </a:t>
            </a:r>
          </a:p>
          <a:p>
            <a:r>
              <a:rPr lang="pt-BR" dirty="0"/>
              <a:t>Os </a:t>
            </a:r>
            <a:r>
              <a:rPr lang="pt-BR" dirty="0" err="1"/>
              <a:t>nitossolos</a:t>
            </a:r>
            <a:r>
              <a:rPr lang="pt-BR" dirty="0"/>
              <a:t> têm características marcantes como cerosidade e presença de concreções ferruginosas, o horizonte B é </a:t>
            </a:r>
            <a:r>
              <a:rPr lang="pt-BR" dirty="0" err="1"/>
              <a:t>nítico</a:t>
            </a:r>
            <a:r>
              <a:rPr lang="pt-BR" dirty="0"/>
              <a:t>. O perfil apresenta policromia. </a:t>
            </a:r>
          </a:p>
          <a:p>
            <a:r>
              <a:rPr lang="pt-BR" dirty="0"/>
              <a:t>Não foi possível relacionar diretamente os tipos de solos com os tipos litológicos. A ação do intemperismo associada às variáveis clima (temperatura, regime pluviométrico), declividade, morfologia das vertentes é um processo que transforma significativamente os materiais (rochas e solos), não permitindo estabelecer um padrão para essa relação até o momento.</a:t>
            </a:r>
          </a:p>
          <a:p>
            <a:r>
              <a:rPr lang="pt-BR" dirty="0"/>
              <a:t>No contexto geológico, este trabalho sugere um levantamento de campo detalhado dos litotipos da malha urbana para dar continuidade a um estudo detalhado. No ponto P3 , foi determinado um </a:t>
            </a:r>
            <a:r>
              <a:rPr lang="pt-BR" dirty="0" err="1"/>
              <a:t>metamonzogranito</a:t>
            </a:r>
            <a:r>
              <a:rPr lang="pt-BR" dirty="0"/>
              <a:t> (</a:t>
            </a:r>
            <a:r>
              <a:rPr lang="pt-BR" dirty="0" err="1"/>
              <a:t>granitóide</a:t>
            </a:r>
            <a:r>
              <a:rPr lang="pt-BR" dirty="0"/>
              <a:t>).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66645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No talude lateral ao ponto P3 uma série de movimentos de massa e um processo de ravina instalado, indica um processo de caulinitização avançado. Exatamente no ponto de coleta da amostra indeformada do ponto P3, observou-se uma variação de matizes que podem estar associadas ao desenvolvimento pedológico de níveis diferenciados, provocados pela composição da rocha (granítica). Assim sendo, é necessário considerar além dos processos climáticos, o tipo de substrato rochoso que está sofrendo alteração para chegar a uma interpretação clara sobre a origem do perfil de solos.</a:t>
            </a:r>
          </a:p>
          <a:p>
            <a:r>
              <a:rPr lang="pt-BR" dirty="0"/>
              <a:t>Os resultados obtidos em laboratório permitiram uma caracterização geotécnica completa dos horizontes A, B e C. Sendo que os horizontes A e B foram caracterizados como argila arenosa e o horizonte C como areia siltosa.</a:t>
            </a:r>
          </a:p>
          <a:p>
            <a:r>
              <a:rPr lang="pt-BR" dirty="0"/>
              <a:t>Os pontos P1 e P2 mostraram evidências que apresentam um significativo grau de colapsibilidade, principalmente observando-se os colapsos nas curvas de adensamento e os resultados de recalque (especialmente o ponto P2).</a:t>
            </a:r>
          </a:p>
          <a:p>
            <a:r>
              <a:rPr lang="pt-BR" dirty="0"/>
              <a:t>A escrita de um artigo científico que trata de discutir os parâmetros físicos do nitossolo vermelho é apresentado.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864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5360" t="23885" r="29066"/>
          <a:stretch/>
        </p:blipFill>
        <p:spPr>
          <a:xfrm>
            <a:off x="5070824" y="2173205"/>
            <a:ext cx="6240025" cy="40722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79" y="75148"/>
            <a:ext cx="9404723" cy="1400530"/>
          </a:xfrm>
        </p:spPr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592" t="18806" r="14831"/>
          <a:stretch/>
        </p:blipFill>
        <p:spPr>
          <a:xfrm>
            <a:off x="23379" y="775413"/>
            <a:ext cx="4129346" cy="38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Relevo, Vegetação e Clima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2" y="1371600"/>
            <a:ext cx="10314332" cy="5263978"/>
          </a:xfrm>
        </p:spPr>
        <p:txBody>
          <a:bodyPr>
            <a:normAutofit/>
          </a:bodyPr>
          <a:lstStyle/>
          <a:p>
            <a:r>
              <a:rPr lang="pt-BR" b="1" dirty="0"/>
              <a:t>Essa região de patamares escalonados</a:t>
            </a:r>
            <a:r>
              <a:rPr lang="pt-BR" dirty="0"/>
              <a:t>, evidencia que o planalto granítico apresenta um relevo energético em razão do </a:t>
            </a:r>
            <a:r>
              <a:rPr lang="pt-BR" dirty="0" err="1"/>
              <a:t>dissecamento</a:t>
            </a:r>
            <a:r>
              <a:rPr lang="pt-BR" dirty="0"/>
              <a:t> por ciclos sucessivos desde o fim do Cretáceo, o que leva a uma incidência de trechos fortemente ondulados a montanhosos, afloramento de rochas, vales em V fechado, com vertentes muito íngremes e grandes diferenças relativas entre o talvegue e o topo (</a:t>
            </a:r>
            <a:r>
              <a:rPr lang="pt-BR" dirty="0" err="1"/>
              <a:t>Lani</a:t>
            </a:r>
            <a:r>
              <a:rPr lang="pt-BR" dirty="0"/>
              <a:t>, 1987).</a:t>
            </a:r>
          </a:p>
          <a:p>
            <a:r>
              <a:rPr lang="pt-BR" b="1" dirty="0"/>
              <a:t>A vegetação da área está inserida no Domínio da Mata Atlântica</a:t>
            </a:r>
            <a:r>
              <a:rPr lang="pt-BR" dirty="0"/>
              <a:t>: regiões matas preservadas, plantações de café, eucalipto, extensas áreas de pasto (terrenos expostos).</a:t>
            </a:r>
          </a:p>
          <a:p>
            <a:r>
              <a:rPr lang="pt-BR" dirty="0"/>
              <a:t>O clima é tropical úmido com estação chuvosa no verão e seca no inverno (Embrapa, 1978): </a:t>
            </a:r>
            <a:r>
              <a:rPr lang="pt-BR" b="1" dirty="0"/>
              <a:t>gradientes térmicos variando de 16º. C a 32º. C </a:t>
            </a:r>
            <a:r>
              <a:rPr lang="pt-BR" dirty="0"/>
              <a:t>no inverno</a:t>
            </a:r>
            <a:r>
              <a:rPr lang="pt-BR" b="1" dirty="0"/>
              <a:t>.</a:t>
            </a:r>
          </a:p>
          <a:p>
            <a:r>
              <a:rPr lang="pt-BR" b="1" dirty="0"/>
              <a:t>A Precipitação média anual se encontra na faixa de 1300 a 1500 mm </a:t>
            </a:r>
            <a:r>
              <a:rPr lang="pt-BR" dirty="0"/>
              <a:t>(</a:t>
            </a:r>
            <a:r>
              <a:rPr lang="pt-BR" dirty="0" err="1"/>
              <a:t>Incaper</a:t>
            </a:r>
            <a:r>
              <a:rPr lang="pt-BR" dirty="0"/>
              <a:t>, 2009), sendo o período chuvoso compreendido nos meses de outubro a março e o período seco de abril a setembro (Nóbrega et al., 2008).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22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177173" cy="1111387"/>
          </a:xfrm>
        </p:spPr>
        <p:txBody>
          <a:bodyPr/>
          <a:lstStyle/>
          <a:p>
            <a:r>
              <a:rPr lang="pt-BR" b="1" dirty="0"/>
              <a:t>Geologia local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259" y="1130969"/>
            <a:ext cx="5502025" cy="55946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Geologicamente, a área de estudo está localizada na Região de Transferência da Faixa Móvel Ribeira para a Araçuaí, pertencente a Província Mantiqueira, caracterizada pela passagem pelo </a:t>
            </a:r>
            <a:r>
              <a:rPr lang="pt-BR" i="1" dirty="0" err="1"/>
              <a:t>trend</a:t>
            </a:r>
            <a:r>
              <a:rPr lang="pt-BR" dirty="0"/>
              <a:t> de lineamentos estruturais de NE-SW para NNE-SSW. Estas faixas de origem brasiliana (</a:t>
            </a:r>
            <a:r>
              <a:rPr lang="pt-BR" dirty="0" err="1"/>
              <a:t>neoproterozoica</a:t>
            </a:r>
            <a:r>
              <a:rPr lang="pt-BR" dirty="0"/>
              <a:t>-cambriana) são produto da orogenia entre o Brasil e a África, possuindo um conjunto de componentes geológicos que caracterizam seu caráter colisional (ALMEIDA, 1977).</a:t>
            </a:r>
          </a:p>
          <a:p>
            <a:r>
              <a:rPr lang="pt-BR" dirty="0"/>
              <a:t>Os </a:t>
            </a:r>
            <a:r>
              <a:rPr lang="pt-BR" dirty="0" err="1"/>
              <a:t>paragnaisses</a:t>
            </a:r>
            <a:r>
              <a:rPr lang="pt-BR" dirty="0"/>
              <a:t> (</a:t>
            </a:r>
            <a:r>
              <a:rPr lang="pt-BR" dirty="0" err="1"/>
              <a:t>neoproterozóicos</a:t>
            </a:r>
            <a:r>
              <a:rPr lang="pt-BR" dirty="0"/>
              <a:t>) do Complexo Paraíba do Sul (Figura 2) são encontrados na área de estudo. Vieira (1997) dividiu os </a:t>
            </a:r>
            <a:r>
              <a:rPr lang="pt-BR" b="1" dirty="0" err="1"/>
              <a:t>paragnaisses</a:t>
            </a:r>
            <a:r>
              <a:rPr lang="pt-BR" b="1" dirty="0"/>
              <a:t> do Complexo Paraíba do Sul</a:t>
            </a:r>
            <a:r>
              <a:rPr lang="pt-BR" dirty="0"/>
              <a:t> em 9 unidades (ps1 a ps9), sendo que no domínio metassedimentar encontram-se as unidades ps1 a ps5 e no domínio </a:t>
            </a:r>
            <a:r>
              <a:rPr lang="pt-BR" dirty="0" err="1"/>
              <a:t>metavulcano</a:t>
            </a:r>
            <a:r>
              <a:rPr lang="pt-BR" dirty="0"/>
              <a:t>-sedimentar as unidades ps6 a ps9. </a:t>
            </a:r>
          </a:p>
          <a:p>
            <a:r>
              <a:rPr lang="pt-BR" dirty="0"/>
              <a:t>De acordo com Vieira (1997), </a:t>
            </a:r>
            <a:r>
              <a:rPr lang="pt-BR" b="1" dirty="0"/>
              <a:t>a unidade ps9 </a:t>
            </a:r>
            <a:r>
              <a:rPr lang="pt-BR" dirty="0"/>
              <a:t>está representada por anfibólio-biotita gnaisses, gnaisses graníticos e </a:t>
            </a:r>
            <a:r>
              <a:rPr lang="pt-BR" dirty="0" err="1"/>
              <a:t>granatíferos</a:t>
            </a:r>
            <a:r>
              <a:rPr lang="pt-BR" dirty="0"/>
              <a:t>, ocorrendo </a:t>
            </a:r>
            <a:r>
              <a:rPr lang="pt-BR" dirty="0" err="1"/>
              <a:t>subordinadamente</a:t>
            </a:r>
            <a:r>
              <a:rPr lang="pt-BR" dirty="0"/>
              <a:t>, lentes de quartzito xistoso. 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4"/>
          <a:stretch/>
        </p:blipFill>
        <p:spPr bwMode="auto">
          <a:xfrm>
            <a:off x="6223852" y="452718"/>
            <a:ext cx="5760085" cy="3600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4483" y="4363270"/>
            <a:ext cx="4775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Figura 2: Mapa geológico da área de estudo.</a:t>
            </a:r>
          </a:p>
          <a:p>
            <a:pPr algn="just"/>
            <a:r>
              <a:rPr lang="pt-BR" dirty="0"/>
              <a:t>Fonte: Adaptado de Vieira (2018).</a:t>
            </a:r>
          </a:p>
          <a:p>
            <a:pPr algn="just"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0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1" y="1152983"/>
            <a:ext cx="6928581" cy="5488449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/>
              <a:t>Nitossolos</a:t>
            </a:r>
            <a:r>
              <a:rPr lang="pt-BR" dirty="0"/>
              <a:t> é o grupamento de solos com horizonte B </a:t>
            </a:r>
            <a:r>
              <a:rPr lang="pt-BR" dirty="0" err="1"/>
              <a:t>nítico</a:t>
            </a:r>
            <a:r>
              <a:rPr lang="pt-BR" dirty="0"/>
              <a:t> abaixo do horizonte A.</a:t>
            </a:r>
          </a:p>
          <a:p>
            <a:r>
              <a:rPr lang="pt-BR" dirty="0"/>
              <a:t>Este tipo de solo apresenta</a:t>
            </a:r>
            <a:r>
              <a:rPr lang="pt-BR" b="1" dirty="0"/>
              <a:t> </a:t>
            </a:r>
            <a:r>
              <a:rPr lang="pt-BR" dirty="0"/>
              <a:t>avançada evolução pedogenética pela atuação de </a:t>
            </a:r>
            <a:r>
              <a:rPr lang="pt-BR" dirty="0" err="1"/>
              <a:t>ferralitização</a:t>
            </a:r>
            <a:r>
              <a:rPr lang="pt-BR" dirty="0"/>
              <a:t> com intensa hidrólise, originando composição </a:t>
            </a:r>
            <a:r>
              <a:rPr lang="pt-BR" dirty="0" err="1"/>
              <a:t>caulinítico-oxídica</a:t>
            </a:r>
            <a:r>
              <a:rPr lang="pt-BR" dirty="0"/>
              <a:t> ou virtu­almente </a:t>
            </a:r>
            <a:r>
              <a:rPr lang="pt-BR" dirty="0" err="1"/>
              <a:t>caulinítica</a:t>
            </a:r>
            <a:r>
              <a:rPr lang="pt-BR" dirty="0"/>
              <a:t>, ou com presença de argilominerais 2:1.</a:t>
            </a:r>
          </a:p>
          <a:p>
            <a:r>
              <a:rPr lang="pt-BR" b="1" dirty="0"/>
              <a:t>O critério para discernir este solo é observar o desenvolvimento (expressão) de horizonte B </a:t>
            </a:r>
            <a:r>
              <a:rPr lang="pt-BR" b="1" dirty="0" err="1"/>
              <a:t>nítico</a:t>
            </a:r>
            <a:r>
              <a:rPr lang="pt-BR" b="1" dirty="0"/>
              <a:t>, em sequência a qualquer tipo de horizonte A, com pequeno gradiente tex­tural, porém apresentando estrutura em blocos </a:t>
            </a:r>
            <a:r>
              <a:rPr lang="pt-BR" b="1" dirty="0" err="1"/>
              <a:t>subangulares</a:t>
            </a:r>
            <a:r>
              <a:rPr lang="pt-BR" b="1" dirty="0"/>
              <a:t> ou angula­res ou prismática, de grau moderado ou forte, com cerosidade expressiva e/ou caráter retrátil.</a:t>
            </a:r>
          </a:p>
          <a:p>
            <a:endParaRPr lang="pt-BR" dirty="0"/>
          </a:p>
          <a:p>
            <a:r>
              <a:rPr lang="pt-BR" dirty="0"/>
              <a:t>Figura 3 - Tipos de solos que ocorrem no Município de Alegre. Observa-se na área da mancha urbana a ocorrência de Nitossolo Vermelho (GEOBASES, 2021), ao centro da imagem.</a:t>
            </a:r>
          </a:p>
          <a:p>
            <a:r>
              <a:rPr lang="pt-BR" dirty="0"/>
              <a:t>Fonte: </a:t>
            </a:r>
            <a:r>
              <a:rPr lang="pt-BR" dirty="0" err="1"/>
              <a:t>Geobases</a:t>
            </a:r>
            <a:r>
              <a:rPr lang="pt-BR" dirty="0"/>
              <a:t> (2021).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75" y="1152983"/>
            <a:ext cx="4045822" cy="54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Técnicas laboratoriais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777" y="1161535"/>
            <a:ext cx="11701849" cy="5523469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Os ensaios laboratoriais para determinar os índices físicos dos solos, devem respeitar a utilização de normas ABNT NBR.</a:t>
            </a:r>
          </a:p>
          <a:p>
            <a:r>
              <a:rPr lang="pt-BR" b="1" dirty="0"/>
              <a:t>A coleta de amostras deformadas </a:t>
            </a:r>
            <a:r>
              <a:rPr lang="pt-BR" dirty="0"/>
              <a:t>deve ser realizada de acordo com a NBR6457 de 03/2016 e </a:t>
            </a:r>
            <a:r>
              <a:rPr lang="pt-BR" b="1" dirty="0"/>
              <a:t>a coleta de amostras indeformadas </a:t>
            </a:r>
            <a:r>
              <a:rPr lang="pt-BR" dirty="0"/>
              <a:t>deve ser realizada de acordo com a NBR9604 de 01/2016.</a:t>
            </a:r>
          </a:p>
          <a:p>
            <a:r>
              <a:rPr lang="pt-BR" b="1" dirty="0"/>
              <a:t>A Umidade natural </a:t>
            </a:r>
            <a:r>
              <a:rPr lang="pt-BR" dirty="0"/>
              <a:t>é a relação entre o peso da água e o peso dos sólidos. É expresso pela letra h. Para sua determinação, mede-se a massa do solo no seu estado natural, seca-se em estufa a 105°C até constância de massa e mede-se novamente (NBR6457/1986). Tendo-se o peso das duas fases, a umidade é calculada. É a operação mais frequente em um laboratório de solos. Os teores de umidade dependem do tipo de solo e situam-se geralmente entre 10 e 40%, podendo ocorrer valores muito baixos (solos secos) ou muito altos (150% ou mais). </a:t>
            </a:r>
          </a:p>
          <a:p>
            <a:r>
              <a:rPr lang="pt-BR" b="1" dirty="0"/>
              <a:t>O Índice de vazios </a:t>
            </a:r>
            <a:r>
              <a:rPr lang="pt-BR" dirty="0"/>
              <a:t>é a Relação entre o volume de vazios e o volume das partículas sólidas. É expresso pela letra e. Não pode ser determinado diretamente, mas é calculado a partir dos outros índices. Costuma se situar entre 0,5 e 1,5, mas argilas orgânicas podem ocorrer com índices de vazios superiores a 3 (volume de vazios, no caso com água, superior a 3 vezes o volume de partículas sólidas). </a:t>
            </a:r>
          </a:p>
          <a:p>
            <a:r>
              <a:rPr lang="pt-BR" b="1" dirty="0"/>
              <a:t>A porosidade </a:t>
            </a:r>
            <a:r>
              <a:rPr lang="pt-BR" dirty="0"/>
              <a:t>é a Relação entre o volume de vazios e o total. Indica a mesma coisa que o índice de vazios. É expresso pela letra n. Valores geralmente entre 30 e 70%.</a:t>
            </a:r>
          </a:p>
          <a:p>
            <a:r>
              <a:rPr lang="pt-BR" dirty="0"/>
              <a:t>A porosidade poderá ser calculada durante o ensaio de adensamento, utilizando equipamento específico que será descrito em breve.</a:t>
            </a:r>
          </a:p>
          <a:p>
            <a:r>
              <a:rPr lang="pt-BR" b="1" dirty="0"/>
              <a:t>O peso específico dos sólidos </a:t>
            </a:r>
            <a:r>
              <a:rPr lang="pt-BR" dirty="0"/>
              <a:t>é a relação entre o peso das partículas sólidas e o seu volume. A massa específica dos sólidos pode ser determinada utilizando-se o </a:t>
            </a:r>
            <a:r>
              <a:rPr lang="pt-BR" dirty="0" err="1"/>
              <a:t>picnômetro</a:t>
            </a:r>
            <a:r>
              <a:rPr lang="pt-BR" dirty="0"/>
              <a:t> (NBR6508/1984).</a:t>
            </a:r>
          </a:p>
          <a:p>
            <a:r>
              <a:rPr lang="pt-BR" b="1" dirty="0"/>
              <a:t>A Classificação Granulométrica </a:t>
            </a:r>
            <a:r>
              <a:rPr lang="pt-BR" dirty="0"/>
              <a:t>deverá ser realizada utilizando-se a NBR 7181 (2018).</a:t>
            </a:r>
          </a:p>
          <a:p>
            <a:r>
              <a:rPr lang="pt-BR" b="1" dirty="0"/>
              <a:t>O Limite de liquidez </a:t>
            </a:r>
            <a:r>
              <a:rPr lang="pt-BR" dirty="0"/>
              <a:t>deverá ser calculado utilizando-se a NBR 6459 (2016) e o </a:t>
            </a:r>
            <a:r>
              <a:rPr lang="pt-BR" b="1" dirty="0"/>
              <a:t>Limite de plasticidade </a:t>
            </a:r>
            <a:r>
              <a:rPr lang="pt-BR" dirty="0"/>
              <a:t>e o </a:t>
            </a:r>
            <a:r>
              <a:rPr lang="pt-BR" b="1" dirty="0"/>
              <a:t>Índice de plasticidade </a:t>
            </a:r>
            <a:r>
              <a:rPr lang="pt-BR" dirty="0"/>
              <a:t>utilizando-se a NBR 7180 (2016).</a:t>
            </a:r>
          </a:p>
          <a:p>
            <a:r>
              <a:rPr lang="pt-BR" dirty="0"/>
              <a:t>Também será realizado o ensaio de </a:t>
            </a:r>
            <a:r>
              <a:rPr lang="pt-BR" b="1" dirty="0"/>
              <a:t>cisalhamento (coesão e ângulo de atrito)</a:t>
            </a:r>
            <a:r>
              <a:rPr lang="pt-BR" dirty="0"/>
              <a:t> segundo as normas NBR 6457 e 7182; os corpos de prova serão moldados e colocados na máquina utilizada para cisalhamento direto segundo a norma ASTM D3080.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52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Técnicas laboratoriais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944" y="1106907"/>
            <a:ext cx="8946541" cy="54182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propriedade dos solos em suportar cargas e conservar sua estabilidade, depende de sua resistência ao cisalhamento. Todo solo se rompe quando esta resistência é excedida. A resistência ao cisalhamento é a tensão de cisalhamento que atua sobre o plano de ruptura, na ruptura. Segundo o critério de ruptura de </a:t>
            </a:r>
            <a:r>
              <a:rPr lang="pt-BR" dirty="0" err="1"/>
              <a:t>Mohr</a:t>
            </a:r>
            <a:r>
              <a:rPr lang="pt-BR" dirty="0"/>
              <a:t>-Coulomb, esta tensão pode ser definida pela Equação:                                                                                                            													𝜏 = 𝑐 + 𝜎</a:t>
            </a:r>
            <a:r>
              <a:rPr lang="pt-BR" baseline="-25000" dirty="0"/>
              <a:t>𝑛</a:t>
            </a:r>
            <a:r>
              <a:rPr lang="pt-BR" dirty="0"/>
              <a:t>𝑡𝑎𝑛𝜙</a:t>
            </a:r>
          </a:p>
          <a:p>
            <a:r>
              <a:rPr lang="pt-BR" dirty="0"/>
              <a:t>Sendo que  𝜏 = tensão cisalhante, c = coesão, </a:t>
            </a:r>
            <a:r>
              <a:rPr lang="pt-BR" dirty="0" err="1"/>
              <a:t>σ</a:t>
            </a:r>
            <a:r>
              <a:rPr lang="pt-BR" baseline="-25000" dirty="0" err="1"/>
              <a:t>n</a:t>
            </a:r>
            <a:r>
              <a:rPr lang="pt-BR" dirty="0"/>
              <a:t> = tensão normal no plano de ruptura e ɸ = ângulo de atrito interno.</a:t>
            </a:r>
          </a:p>
          <a:p>
            <a:r>
              <a:rPr lang="pt-BR" b="1" dirty="0"/>
              <a:t>O Coeficiente de Permeabilidade</a:t>
            </a:r>
            <a:r>
              <a:rPr lang="pt-BR" dirty="0"/>
              <a:t> a carga constante deverá ser medido utilizando-se a NBR 13292 (2021).</a:t>
            </a:r>
          </a:p>
          <a:p>
            <a:r>
              <a:rPr lang="pt-BR" dirty="0"/>
              <a:t>O ensaio consiste na compressão de uma amostra de solo, compactada ou indeformada, pela aplicação de valores crescentes de tensão vertical, sob a condição de deformação radial nula (Figura 4).</a:t>
            </a:r>
          </a:p>
          <a:p>
            <a:r>
              <a:rPr lang="pt-BR" dirty="0"/>
              <a:t>O procedimento do ensaio é normatizado pela ABNT NBR 16853/ MB 3336 (ABNT) – Solo – Determinação de Adensamento Unidirecional.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8232" r="6516" b="16506"/>
          <a:stretch/>
        </p:blipFill>
        <p:spPr bwMode="auto">
          <a:xfrm>
            <a:off x="9100294" y="1116235"/>
            <a:ext cx="3091706" cy="2572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092728" y="4161139"/>
            <a:ext cx="309170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Figura 4 - Amostra condicionada na célula de carga no ensaio de adensamento.</a:t>
            </a:r>
          </a:p>
          <a:p>
            <a:endParaRPr lang="pt-BR" dirty="0"/>
          </a:p>
          <a:p>
            <a:r>
              <a:rPr lang="pt-BR" dirty="0"/>
              <a:t>Fonte: Pinto (2006).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176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886</TotalTime>
  <Words>4742</Words>
  <Application>Microsoft Office PowerPoint</Application>
  <PresentationFormat>Widescreen</PresentationFormat>
  <Paragraphs>753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Wingdings 3</vt:lpstr>
      <vt:lpstr>Íon</vt:lpstr>
      <vt:lpstr>Caracterização Geotécnica de Solos Colapsíveis.  Dr. Éder Carlos Moreira (UFES/CCENS) </vt:lpstr>
      <vt:lpstr>Figura 1 - O Município de Alegre e os distritos. Em destaque no centro da imagem, observa-se a malha urbana de Alegre.  Fonte: Geobases (2021).  </vt:lpstr>
      <vt:lpstr>Objetivos</vt:lpstr>
      <vt:lpstr>Justificativa</vt:lpstr>
      <vt:lpstr>Relevo, Vegetação e Clima </vt:lpstr>
      <vt:lpstr>Geologia local </vt:lpstr>
      <vt:lpstr>Solos</vt:lpstr>
      <vt:lpstr>Técnicas laboratoriais </vt:lpstr>
      <vt:lpstr>Técnicas laboratoriais</vt:lpstr>
      <vt:lpstr>Campos de trabalho (Alegre, ES)</vt:lpstr>
      <vt:lpstr>Figura 5 - Equipamento ACE para realização de ensaio oedométrico (adensamento) e permeabilidade, no Laboratório de Geotecnia do Departamento de Engenharia Civil (CT/UFES). </vt:lpstr>
      <vt:lpstr>Figura 6: Acima à esquerda, vista do Bairro Nova Alegre; à direita, vista do talude circuvizinho ao ponto 2. </vt:lpstr>
      <vt:lpstr>Figura 7 - Taludes na Rodovia do Café, Km 01 podendo se observar à esquerda o Talude 2 com uma obra de retaludamento onde foi colhida a amostra indeformada 3; ao centro, observa-se a ravina entre os taludes e à direita observa-se o talude 1 com deslizamentos, ravinas e sulcos. </vt:lpstr>
      <vt:lpstr>Figura 8 - Amostragem P1. Concreções ferruginosas observadas no horizonte A.</vt:lpstr>
      <vt:lpstr>Figura 9 - Amostragem do ponto 4, sendo que foi notada a presença de grãos de quartzo na forma de areia grossa a cascalho. </vt:lpstr>
      <vt:lpstr>Resultados Laboratoriais</vt:lpstr>
      <vt:lpstr>Índices de Consistência: LL, LP e IP.</vt:lpstr>
      <vt:lpstr>Ensaio de granulometria por sedimentação.</vt:lpstr>
      <vt:lpstr>Cisalhamento Direto</vt:lpstr>
      <vt:lpstr>Resultado do Ensaio de Cisalhamento Direto </vt:lpstr>
      <vt:lpstr>Gráficos de correlação realizados durante o ensaio de cisalhamento direto da amostra do ponto P1. </vt:lpstr>
      <vt:lpstr>Resultados do ensaio de cisalhamento.</vt:lpstr>
      <vt:lpstr>Resultados do Ensaio de Adensamento </vt:lpstr>
      <vt:lpstr>Método de Casagrande: coeficiente de adensamento. Para cada incremento de carga escolhido, desenha-se a curva de adensamento, marcando-se no eixo das ordenadas a altura do corpo de prova e no eixo das abcissas o logaritmo do tempo; Traça-se uma reta tangente a curva passando pelo ponto de inflexão. Em seguida, defini-se a interseção dessa reta com o prolongamento da assíntota do trecho igual da curva. Transporta-se o ponto encontrado para o eixo das ordenadas, obtendo-se a altura H100; Para determinar o ponto correspondente a 0% do adensamento primário, seleciona-se duas alturas do corpo de prova, H1 e H2, correspondentes aos tempos t1 e  t2,  cuja  relação  é  igual  a  4.  A  altura do corpo de prova que corresponde  a 0% de adensamento  é calculada por:                                  H0=H+(H1-H2)  OBS: os pontos 1 e 2 devem situar-se antes do ponto de inflexão da curva. A altura do corpo de prova que corresponde a 50% do adensamento primário é obtida por:                                                                     H50=(H0-H100)/2    O tempo t50 obtém-se tomando-se a abscissa do ponto da curva correspondente a H50; O coeficiente de adensamento é obtido pela expressão:   C_V=(0,197⋅〖(0,5⋅H_50)〗^2)/t_50    Onde: CV é o coeficiente de adensamento (cm²/s) H50 é a altura do corpo de prova corresponde a 50% do adensamento primário (cm) t50 é o tempo correspondente à ocorrência de 50% do adensamento primário (s) </vt:lpstr>
      <vt:lpstr>Método de Taylor</vt:lpstr>
      <vt:lpstr>Método de casagrande (coeficiente de adensamento)</vt:lpstr>
      <vt:lpstr>Método de Taylor (coeficiente de adensamento  - P4)</vt:lpstr>
      <vt:lpstr>Gráficos de índice de vazios x Tensão em Kpa – P1 e P2. </vt:lpstr>
      <vt:lpstr>Gráficos de Índice de vazios x Tensão (kPa) – P3 e P4. </vt:lpstr>
      <vt:lpstr>Adensamento: CC e CD</vt:lpstr>
      <vt:lpstr>Coeficiente de adensamento: P1</vt:lpstr>
      <vt:lpstr>Coeficiente de adensamento: P2</vt:lpstr>
      <vt:lpstr>Coeficiente de adensamento: P3</vt:lpstr>
      <vt:lpstr>Coeficiente de adensamento: P4</vt:lpstr>
      <vt:lpstr>Cálculo do Recalque</vt:lpstr>
      <vt:lpstr>Resultados de Permeabilidade </vt:lpstr>
      <vt:lpstr>Discussão e Conclusões</vt:lpstr>
      <vt:lpstr>Discussão</vt:lpstr>
      <vt:lpstr>Discussão: adensamento.</vt:lpstr>
      <vt:lpstr>Discussão: permeabilidade.</vt:lpstr>
      <vt:lpstr>Conclusão</vt:lpstr>
      <vt:lpstr>Conclusões 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Geotécnica de Solos Colapsíveis.  Dr. Éder Carlos Moreira (UFES/CCENS) CEEQGMST/CREA-ES Confea/CCEGEM</dc:title>
  <dc:creator>ÉDER CARLOS MOREIRA</dc:creator>
  <cp:lastModifiedBy>Office Cidec 05</cp:lastModifiedBy>
  <cp:revision>32</cp:revision>
  <dcterms:created xsi:type="dcterms:W3CDTF">2023-05-29T13:48:10Z</dcterms:created>
  <dcterms:modified xsi:type="dcterms:W3CDTF">2024-01-30T17:51:39Z</dcterms:modified>
</cp:coreProperties>
</file>