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84" r:id="rId7"/>
    <p:sldId id="286" r:id="rId8"/>
    <p:sldId id="287" r:id="rId9"/>
    <p:sldId id="288" r:id="rId10"/>
    <p:sldId id="289" r:id="rId11"/>
    <p:sldId id="299" r:id="rId12"/>
    <p:sldId id="290" r:id="rId13"/>
    <p:sldId id="292" r:id="rId14"/>
    <p:sldId id="291" r:id="rId15"/>
    <p:sldId id="293" r:id="rId16"/>
    <p:sldId id="300" r:id="rId17"/>
    <p:sldId id="294" r:id="rId18"/>
    <p:sldId id="263" r:id="rId19"/>
    <p:sldId id="262" r:id="rId20"/>
    <p:sldId id="264" r:id="rId21"/>
    <p:sldId id="265" r:id="rId22"/>
    <p:sldId id="266" r:id="rId23"/>
    <p:sldId id="267" r:id="rId24"/>
    <p:sldId id="268" r:id="rId25"/>
    <p:sldId id="295" r:id="rId26"/>
    <p:sldId id="297" r:id="rId27"/>
    <p:sldId id="298" r:id="rId28"/>
    <p:sldId id="296" r:id="rId29"/>
    <p:sldId id="285" r:id="rId30"/>
    <p:sldId id="302" r:id="rId31"/>
    <p:sldId id="301" r:id="rId32"/>
    <p:sldId id="270" r:id="rId33"/>
    <p:sldId id="271" r:id="rId34"/>
    <p:sldId id="272" r:id="rId35"/>
    <p:sldId id="269" r:id="rId36"/>
    <p:sldId id="273" r:id="rId37"/>
    <p:sldId id="274" r:id="rId38"/>
    <p:sldId id="275" r:id="rId39"/>
    <p:sldId id="276" r:id="rId40"/>
    <p:sldId id="277" r:id="rId41"/>
    <p:sldId id="278" r:id="rId42"/>
    <p:sldId id="279" r:id="rId43"/>
    <p:sldId id="280" r:id="rId44"/>
    <p:sldId id="281" r:id="rId45"/>
    <p:sldId id="258" r:id="rId46"/>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2634" y="79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ederc\Licen&#231;a%20Capacita&#231;&#227;o%202021\MCT\Eder%20-%20miniMCV.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ederc\Licen&#231;a%20Capacita&#231;&#227;o%202021\Eder%20-%20granulometri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75" b="1" i="0" u="none" strike="noStrike" baseline="0">
                <a:solidFill>
                  <a:srgbClr val="000000"/>
                </a:solidFill>
                <a:latin typeface="Arial"/>
                <a:ea typeface="Arial"/>
                <a:cs typeface="Arial"/>
              </a:defRPr>
            </a:pPr>
            <a:r>
              <a:rPr lang="pt-BR"/>
              <a:t>Classificação MCT</a:t>
            </a:r>
          </a:p>
        </c:rich>
      </c:tx>
      <c:layout>
        <c:manualLayout>
          <c:xMode val="edge"/>
          <c:yMode val="edge"/>
          <c:x val="0.34353795061331616"/>
          <c:y val="7.7605321507760533E-2"/>
        </c:manualLayout>
      </c:layout>
      <c:overlay val="0"/>
      <c:spPr>
        <a:noFill/>
        <a:ln w="25400">
          <a:noFill/>
        </a:ln>
      </c:spPr>
    </c:title>
    <c:autoTitleDeleted val="0"/>
    <c:plotArea>
      <c:layout>
        <c:manualLayout>
          <c:layoutTarget val="inner"/>
          <c:xMode val="edge"/>
          <c:yMode val="edge"/>
          <c:x val="0.15306147869744946"/>
          <c:y val="0.23946810848733335"/>
          <c:w val="0.77551149206707737"/>
          <c:h val="0.56319351440539511"/>
        </c:manualLayout>
      </c:layout>
      <c:scatterChart>
        <c:scatterStyle val="lineMarker"/>
        <c:varyColors val="0"/>
        <c:ser>
          <c:idx val="0"/>
          <c:order val="0"/>
          <c:spPr>
            <a:ln w="25400">
              <a:solidFill>
                <a:srgbClr val="000000"/>
              </a:solidFill>
              <a:prstDash val="solid"/>
            </a:ln>
          </c:spPr>
          <c:marker>
            <c:symbol val="none"/>
          </c:marker>
          <c:xVal>
            <c:numRef>
              <c:f>'MINI-MCV+PI - P1'!$H$149:$H$150</c:f>
              <c:numCache>
                <c:formatCode>General</c:formatCode>
                <c:ptCount val="2"/>
                <c:pt idx="0">
                  <c:v>0.27</c:v>
                </c:pt>
                <c:pt idx="1">
                  <c:v>0.59</c:v>
                </c:pt>
              </c:numCache>
            </c:numRef>
          </c:xVal>
          <c:yVal>
            <c:numRef>
              <c:f>'MINI-MCV+PI - P1'!$J$149:$J$150</c:f>
              <c:numCache>
                <c:formatCode>General</c:formatCode>
                <c:ptCount val="2"/>
                <c:pt idx="0">
                  <c:v>2.2000000000000002</c:v>
                </c:pt>
                <c:pt idx="1">
                  <c:v>1.4</c:v>
                </c:pt>
              </c:numCache>
            </c:numRef>
          </c:yVal>
          <c:smooth val="0"/>
          <c:extLst>
            <c:ext xmlns:c16="http://schemas.microsoft.com/office/drawing/2014/chart" uri="{C3380CC4-5D6E-409C-BE32-E72D297353CC}">
              <c16:uniqueId val="{00000000-3883-4B5B-8F9C-014EA63EDBA5}"/>
            </c:ext>
          </c:extLst>
        </c:ser>
        <c:ser>
          <c:idx val="1"/>
          <c:order val="1"/>
          <c:spPr>
            <a:ln w="25400">
              <a:solidFill>
                <a:srgbClr val="000000"/>
              </a:solidFill>
              <a:prstDash val="sysDash"/>
            </a:ln>
          </c:spPr>
          <c:marker>
            <c:symbol val="none"/>
          </c:marker>
          <c:xVal>
            <c:numRef>
              <c:f>'MINI-MCV+PI - P1'!$K$149:$K$150</c:f>
              <c:numCache>
                <c:formatCode>General</c:formatCode>
                <c:ptCount val="2"/>
                <c:pt idx="0">
                  <c:v>0.7</c:v>
                </c:pt>
                <c:pt idx="1">
                  <c:v>2.5</c:v>
                </c:pt>
              </c:numCache>
            </c:numRef>
          </c:xVal>
          <c:yVal>
            <c:numRef>
              <c:f>'MINI-MCV+PI - P1'!$M$149:$M$150</c:f>
              <c:numCache>
                <c:formatCode>General</c:formatCode>
                <c:ptCount val="2"/>
                <c:pt idx="0">
                  <c:v>1.1499999999999999</c:v>
                </c:pt>
                <c:pt idx="1">
                  <c:v>1.1499999999999999</c:v>
                </c:pt>
              </c:numCache>
            </c:numRef>
          </c:yVal>
          <c:smooth val="0"/>
          <c:extLst>
            <c:ext xmlns:c16="http://schemas.microsoft.com/office/drawing/2014/chart" uri="{C3380CC4-5D6E-409C-BE32-E72D297353CC}">
              <c16:uniqueId val="{00000001-3883-4B5B-8F9C-014EA63EDBA5}"/>
            </c:ext>
          </c:extLst>
        </c:ser>
        <c:ser>
          <c:idx val="2"/>
          <c:order val="2"/>
          <c:spPr>
            <a:ln w="25400">
              <a:solidFill>
                <a:srgbClr val="000000"/>
              </a:solidFill>
              <a:prstDash val="sysDash"/>
            </a:ln>
          </c:spPr>
          <c:marker>
            <c:symbol val="none"/>
          </c:marker>
          <c:xVal>
            <c:numRef>
              <c:f>'MINI-MCV+PI - P1'!$N$149:$N$150</c:f>
              <c:numCache>
                <c:formatCode>General</c:formatCode>
                <c:ptCount val="2"/>
                <c:pt idx="0">
                  <c:v>0.59</c:v>
                </c:pt>
                <c:pt idx="1">
                  <c:v>0.7</c:v>
                </c:pt>
              </c:numCache>
            </c:numRef>
          </c:xVal>
          <c:yVal>
            <c:numRef>
              <c:f>'MINI-MCV+PI - P1'!$P$149:$P$150</c:f>
              <c:numCache>
                <c:formatCode>General</c:formatCode>
                <c:ptCount val="2"/>
                <c:pt idx="0">
                  <c:v>1.4</c:v>
                </c:pt>
                <c:pt idx="1">
                  <c:v>1.1499999999999999</c:v>
                </c:pt>
              </c:numCache>
            </c:numRef>
          </c:yVal>
          <c:smooth val="0"/>
          <c:extLst>
            <c:ext xmlns:c16="http://schemas.microsoft.com/office/drawing/2014/chart" uri="{C3380CC4-5D6E-409C-BE32-E72D297353CC}">
              <c16:uniqueId val="{00000002-3883-4B5B-8F9C-014EA63EDBA5}"/>
            </c:ext>
          </c:extLst>
        </c:ser>
        <c:ser>
          <c:idx val="3"/>
          <c:order val="3"/>
          <c:spPr>
            <a:ln w="25400">
              <a:solidFill>
                <a:srgbClr val="000000"/>
              </a:solidFill>
              <a:prstDash val="solid"/>
            </a:ln>
          </c:spPr>
          <c:marker>
            <c:symbol val="none"/>
          </c:marker>
          <c:xVal>
            <c:numRef>
              <c:f>'MINI-MCV+PI - P1'!$Q$149:$Q$150</c:f>
              <c:numCache>
                <c:formatCode>General</c:formatCode>
                <c:ptCount val="2"/>
                <c:pt idx="0">
                  <c:v>0.7</c:v>
                </c:pt>
                <c:pt idx="1">
                  <c:v>0.7</c:v>
                </c:pt>
              </c:numCache>
            </c:numRef>
          </c:xVal>
          <c:yVal>
            <c:numRef>
              <c:f>'MINI-MCV+PI - P1'!$S$149:$S$150</c:f>
              <c:numCache>
                <c:formatCode>General</c:formatCode>
                <c:ptCount val="2"/>
                <c:pt idx="0">
                  <c:v>0.5</c:v>
                </c:pt>
                <c:pt idx="1">
                  <c:v>1.1499999999999999</c:v>
                </c:pt>
              </c:numCache>
            </c:numRef>
          </c:yVal>
          <c:smooth val="0"/>
          <c:extLst>
            <c:ext xmlns:c16="http://schemas.microsoft.com/office/drawing/2014/chart" uri="{C3380CC4-5D6E-409C-BE32-E72D297353CC}">
              <c16:uniqueId val="{00000003-3883-4B5B-8F9C-014EA63EDBA5}"/>
            </c:ext>
          </c:extLst>
        </c:ser>
        <c:ser>
          <c:idx val="4"/>
          <c:order val="4"/>
          <c:spPr>
            <a:ln w="25400">
              <a:solidFill>
                <a:srgbClr val="000000"/>
              </a:solidFill>
              <a:prstDash val="solid"/>
            </a:ln>
          </c:spPr>
          <c:marker>
            <c:symbol val="none"/>
          </c:marker>
          <c:xVal>
            <c:numRef>
              <c:f>'MINI-MCV+PI - P1'!$E$151:$E$152</c:f>
              <c:numCache>
                <c:formatCode>General</c:formatCode>
                <c:ptCount val="2"/>
                <c:pt idx="0" formatCode="0.0">
                  <c:v>1.5</c:v>
                </c:pt>
                <c:pt idx="1">
                  <c:v>1.5</c:v>
                </c:pt>
              </c:numCache>
            </c:numRef>
          </c:xVal>
          <c:yVal>
            <c:numRef>
              <c:f>'MINI-MCV+PI - P1'!$G$151:$G$152</c:f>
              <c:numCache>
                <c:formatCode>0.000</c:formatCode>
                <c:ptCount val="2"/>
                <c:pt idx="0">
                  <c:v>0.5</c:v>
                </c:pt>
                <c:pt idx="1">
                  <c:v>1.1499999999999999</c:v>
                </c:pt>
              </c:numCache>
            </c:numRef>
          </c:yVal>
          <c:smooth val="0"/>
          <c:extLst>
            <c:ext xmlns:c16="http://schemas.microsoft.com/office/drawing/2014/chart" uri="{C3380CC4-5D6E-409C-BE32-E72D297353CC}">
              <c16:uniqueId val="{00000004-3883-4B5B-8F9C-014EA63EDBA5}"/>
            </c:ext>
          </c:extLst>
        </c:ser>
        <c:ser>
          <c:idx val="5"/>
          <c:order val="5"/>
          <c:spPr>
            <a:ln w="25400">
              <a:solidFill>
                <a:srgbClr val="000000"/>
              </a:solidFill>
              <a:prstDash val="solid"/>
            </a:ln>
          </c:spPr>
          <c:marker>
            <c:symbol val="none"/>
          </c:marker>
          <c:xVal>
            <c:numRef>
              <c:f>'MINI-MCV+PI - P1'!$H$151:$H$152</c:f>
              <c:numCache>
                <c:formatCode>General</c:formatCode>
                <c:ptCount val="2"/>
                <c:pt idx="0">
                  <c:v>0.45</c:v>
                </c:pt>
                <c:pt idx="1">
                  <c:v>1.7</c:v>
                </c:pt>
              </c:numCache>
            </c:numRef>
          </c:xVal>
          <c:yVal>
            <c:numRef>
              <c:f>'MINI-MCV+PI - P1'!$J$151:$J$152</c:f>
              <c:numCache>
                <c:formatCode>General</c:formatCode>
                <c:ptCount val="2"/>
                <c:pt idx="0">
                  <c:v>1.75</c:v>
                </c:pt>
                <c:pt idx="1">
                  <c:v>1.1499999999999999</c:v>
                </c:pt>
              </c:numCache>
            </c:numRef>
          </c:yVal>
          <c:smooth val="0"/>
          <c:extLst>
            <c:ext xmlns:c16="http://schemas.microsoft.com/office/drawing/2014/chart" uri="{C3380CC4-5D6E-409C-BE32-E72D297353CC}">
              <c16:uniqueId val="{00000005-3883-4B5B-8F9C-014EA63EDBA5}"/>
            </c:ext>
          </c:extLst>
        </c:ser>
        <c:ser>
          <c:idx val="6"/>
          <c:order val="6"/>
          <c:spPr>
            <a:ln w="25400">
              <a:solidFill>
                <a:srgbClr val="000000"/>
              </a:solidFill>
              <a:prstDash val="solid"/>
            </a:ln>
          </c:spPr>
          <c:marker>
            <c:symbol val="none"/>
          </c:marker>
          <c:xVal>
            <c:numRef>
              <c:f>'MINI-MCV+PI - P1'!$K$151:$K$152</c:f>
              <c:numCache>
                <c:formatCode>General</c:formatCode>
                <c:ptCount val="2"/>
                <c:pt idx="0">
                  <c:v>1.5</c:v>
                </c:pt>
                <c:pt idx="1">
                  <c:v>1.5</c:v>
                </c:pt>
              </c:numCache>
            </c:numRef>
          </c:xVal>
          <c:yVal>
            <c:numRef>
              <c:f>'MINI-MCV+PI - P1'!$M$151:$M$152</c:f>
              <c:numCache>
                <c:formatCode>General</c:formatCode>
                <c:ptCount val="2"/>
                <c:pt idx="0">
                  <c:v>1.246</c:v>
                </c:pt>
                <c:pt idx="1">
                  <c:v>2.2000000000000002</c:v>
                </c:pt>
              </c:numCache>
            </c:numRef>
          </c:yVal>
          <c:smooth val="0"/>
          <c:extLst>
            <c:ext xmlns:c16="http://schemas.microsoft.com/office/drawing/2014/chart" uri="{C3380CC4-5D6E-409C-BE32-E72D297353CC}">
              <c16:uniqueId val="{00000006-3883-4B5B-8F9C-014EA63EDBA5}"/>
            </c:ext>
          </c:extLst>
        </c:ser>
        <c:ser>
          <c:idx val="7"/>
          <c:order val="7"/>
          <c:spPr>
            <a:ln w="25400">
              <a:solidFill>
                <a:srgbClr val="000000"/>
              </a:solidFill>
              <a:prstDash val="sysDash"/>
            </a:ln>
          </c:spPr>
          <c:marker>
            <c:symbol val="none"/>
          </c:marker>
          <c:xVal>
            <c:numRef>
              <c:f>'MINI-MCV+PI - P1'!$N$151:$N$152</c:f>
              <c:numCache>
                <c:formatCode>General</c:formatCode>
                <c:ptCount val="2"/>
                <c:pt idx="0">
                  <c:v>0.59</c:v>
                </c:pt>
                <c:pt idx="1">
                  <c:v>0</c:v>
                </c:pt>
              </c:numCache>
            </c:numRef>
          </c:xVal>
          <c:yVal>
            <c:numRef>
              <c:f>'MINI-MCV+PI - P1'!$P$151:$P$152</c:f>
              <c:numCache>
                <c:formatCode>General</c:formatCode>
                <c:ptCount val="2"/>
                <c:pt idx="0">
                  <c:v>1.4</c:v>
                </c:pt>
                <c:pt idx="1">
                  <c:v>1.4</c:v>
                </c:pt>
              </c:numCache>
            </c:numRef>
          </c:yVal>
          <c:smooth val="0"/>
          <c:extLst>
            <c:ext xmlns:c16="http://schemas.microsoft.com/office/drawing/2014/chart" uri="{C3380CC4-5D6E-409C-BE32-E72D297353CC}">
              <c16:uniqueId val="{00000007-3883-4B5B-8F9C-014EA63EDBA5}"/>
            </c:ext>
          </c:extLst>
        </c:ser>
        <c:ser>
          <c:idx val="8"/>
          <c:order val="8"/>
          <c:tx>
            <c:v>'Plan1$I$41'</c:v>
          </c:tx>
          <c:spPr>
            <a:ln w="28575">
              <a:noFill/>
            </a:ln>
          </c:spPr>
          <c:marker>
            <c:symbol val="triangle"/>
            <c:size val="8"/>
            <c:spPr>
              <a:solidFill>
                <a:srgbClr val="FF0000"/>
              </a:solidFill>
              <a:ln>
                <a:solidFill>
                  <a:srgbClr val="FF0000"/>
                </a:solidFill>
                <a:prstDash val="solid"/>
              </a:ln>
            </c:spPr>
          </c:marker>
          <c:xVal>
            <c:numRef>
              <c:f>'MINI-MCV+PI - P1'!$AF$47</c:f>
              <c:numCache>
                <c:formatCode>0.00</c:formatCode>
                <c:ptCount val="1"/>
                <c:pt idx="0">
                  <c:v>1.9532937197937688</c:v>
                </c:pt>
              </c:numCache>
            </c:numRef>
          </c:xVal>
          <c:yVal>
            <c:numRef>
              <c:f>'MINI-MCV+PI - P1'!$H$140</c:f>
              <c:numCache>
                <c:formatCode>0.00</c:formatCode>
                <c:ptCount val="1"/>
                <c:pt idx="0">
                  <c:v>0.85955422967067552</c:v>
                </c:pt>
              </c:numCache>
            </c:numRef>
          </c:yVal>
          <c:smooth val="0"/>
          <c:extLst>
            <c:ext xmlns:c16="http://schemas.microsoft.com/office/drawing/2014/chart" uri="{C3380CC4-5D6E-409C-BE32-E72D297353CC}">
              <c16:uniqueId val="{00000008-3883-4B5B-8F9C-014EA63EDBA5}"/>
            </c:ext>
          </c:extLst>
        </c:ser>
        <c:dLbls>
          <c:showLegendKey val="0"/>
          <c:showVal val="0"/>
          <c:showCatName val="0"/>
          <c:showSerName val="0"/>
          <c:showPercent val="0"/>
          <c:showBubbleSize val="0"/>
        </c:dLbls>
        <c:axId val="1397904288"/>
        <c:axId val="1397899392"/>
      </c:scatterChart>
      <c:valAx>
        <c:axId val="1397904288"/>
        <c:scaling>
          <c:orientation val="minMax"/>
          <c:max val="2.5"/>
        </c:scaling>
        <c:delete val="0"/>
        <c:axPos val="b"/>
        <c:title>
          <c:tx>
            <c:rich>
              <a:bodyPr/>
              <a:lstStyle/>
              <a:p>
                <a:pPr>
                  <a:defRPr sz="1200" b="1" i="0" u="none" strike="noStrike" baseline="0">
                    <a:solidFill>
                      <a:srgbClr val="000000"/>
                    </a:solidFill>
                    <a:latin typeface="Arial"/>
                    <a:ea typeface="Arial"/>
                    <a:cs typeface="Arial"/>
                  </a:defRPr>
                </a:pPr>
                <a:r>
                  <a:rPr lang="pt-BR"/>
                  <a:t>c'</a:t>
                </a:r>
              </a:p>
            </c:rich>
          </c:tx>
          <c:layout>
            <c:manualLayout>
              <c:xMode val="edge"/>
              <c:yMode val="edge"/>
              <c:x val="0.52551109682718233"/>
              <c:y val="0.86918053203438261"/>
            </c:manualLayout>
          </c:layout>
          <c:overlay val="0"/>
          <c:spPr>
            <a:noFill/>
            <a:ln w="25400">
              <a:noFill/>
            </a:ln>
          </c:spPr>
        </c:title>
        <c:numFmt formatCode="General" sourceLinked="1"/>
        <c:majorTickMark val="out"/>
        <c:minorTickMark val="none"/>
        <c:tickLblPos val="nextTo"/>
        <c:spPr>
          <a:ln w="25400">
            <a:solidFill>
              <a:srgbClr val="000000"/>
            </a:solidFill>
            <a:prstDash val="solid"/>
          </a:ln>
        </c:spPr>
        <c:txPr>
          <a:bodyPr rot="0" vert="horz"/>
          <a:lstStyle/>
          <a:p>
            <a:pPr>
              <a:defRPr sz="925" b="0" i="0" u="none" strike="noStrike" baseline="0">
                <a:solidFill>
                  <a:srgbClr val="000000"/>
                </a:solidFill>
                <a:latin typeface="Arial"/>
                <a:ea typeface="Arial"/>
                <a:cs typeface="Arial"/>
              </a:defRPr>
            </a:pPr>
            <a:endParaRPr lang="pt-BR"/>
          </a:p>
        </c:txPr>
        <c:crossAx val="1397899392"/>
        <c:crosses val="autoZero"/>
        <c:crossBetween val="midCat"/>
      </c:valAx>
      <c:valAx>
        <c:axId val="1397899392"/>
        <c:scaling>
          <c:orientation val="minMax"/>
          <c:max val="2.2000000000000002"/>
          <c:min val="0.5"/>
        </c:scaling>
        <c:delete val="0"/>
        <c:axPos val="l"/>
        <c:title>
          <c:tx>
            <c:rich>
              <a:bodyPr/>
              <a:lstStyle/>
              <a:p>
                <a:pPr>
                  <a:defRPr sz="1200" b="1" i="0" u="none" strike="noStrike" baseline="0">
                    <a:solidFill>
                      <a:srgbClr val="000000"/>
                    </a:solidFill>
                    <a:latin typeface="Arial"/>
                    <a:ea typeface="Arial"/>
                    <a:cs typeface="Arial"/>
                  </a:defRPr>
                </a:pPr>
                <a:r>
                  <a:rPr lang="pt-BR"/>
                  <a:t>e'</a:t>
                </a:r>
              </a:p>
            </c:rich>
          </c:tx>
          <c:layout>
            <c:manualLayout>
              <c:xMode val="edge"/>
              <c:yMode val="edge"/>
              <c:x val="5.1020408163265307E-2"/>
              <c:y val="0.50776099772450833"/>
            </c:manualLayout>
          </c:layout>
          <c:overlay val="0"/>
          <c:spPr>
            <a:noFill/>
            <a:ln w="25400">
              <a:noFill/>
            </a:ln>
          </c:spPr>
        </c:title>
        <c:numFmt formatCode="General" sourceLinked="1"/>
        <c:majorTickMark val="out"/>
        <c:minorTickMark val="none"/>
        <c:tickLblPos val="nextTo"/>
        <c:spPr>
          <a:ln w="25400">
            <a:solidFill>
              <a:srgbClr val="000000"/>
            </a:solidFill>
            <a:prstDash val="solid"/>
          </a:ln>
        </c:spPr>
        <c:txPr>
          <a:bodyPr rot="0" vert="horz"/>
          <a:lstStyle/>
          <a:p>
            <a:pPr>
              <a:defRPr sz="925" b="0" i="0" u="none" strike="noStrike" baseline="0">
                <a:solidFill>
                  <a:srgbClr val="000000"/>
                </a:solidFill>
                <a:latin typeface="Arial"/>
                <a:ea typeface="Arial"/>
                <a:cs typeface="Arial"/>
              </a:defRPr>
            </a:pPr>
            <a:endParaRPr lang="pt-BR"/>
          </a:p>
        </c:txPr>
        <c:crossAx val="1397904288"/>
        <c:crosses val="autoZero"/>
        <c:crossBetween val="midCat"/>
        <c:majorUnit val="0.2"/>
      </c:valAx>
      <c:spPr>
        <a:noFill/>
        <a:ln w="25400">
          <a:solidFill>
            <a:srgbClr val="00000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pt-BR"/>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pt-BR"/>
              <a:t>Granulometria</a:t>
            </a:r>
            <a:r>
              <a:rPr lang="pt-BR" baseline="0"/>
              <a:t> Completa</a:t>
            </a:r>
            <a:endParaRPr lang="pt-BR"/>
          </a:p>
        </c:rich>
      </c:tx>
      <c:overlay val="0"/>
    </c:title>
    <c:autoTitleDeleted val="0"/>
    <c:plotArea>
      <c:layout>
        <c:manualLayout>
          <c:layoutTarget val="inner"/>
          <c:xMode val="edge"/>
          <c:yMode val="edge"/>
          <c:x val="0.13655931499823226"/>
          <c:y val="0.13100694444444444"/>
          <c:w val="0.7325164459885567"/>
          <c:h val="0.57566660309725726"/>
        </c:manualLayout>
      </c:layout>
      <c:scatterChart>
        <c:scatterStyle val="lineMarker"/>
        <c:varyColors val="0"/>
        <c:ser>
          <c:idx val="0"/>
          <c:order val="0"/>
          <c:xVal>
            <c:numRef>
              <c:f>'P1'!$AK$4:$AK$28</c:f>
              <c:numCache>
                <c:formatCode>General</c:formatCode>
                <c:ptCount val="25"/>
                <c:pt idx="0">
                  <c:v>50</c:v>
                </c:pt>
                <c:pt idx="1">
                  <c:v>37.5</c:v>
                </c:pt>
                <c:pt idx="2">
                  <c:v>25</c:v>
                </c:pt>
                <c:pt idx="3">
                  <c:v>19</c:v>
                </c:pt>
                <c:pt idx="4">
                  <c:v>9.5</c:v>
                </c:pt>
                <c:pt idx="5">
                  <c:v>4.75</c:v>
                </c:pt>
                <c:pt idx="6">
                  <c:v>2</c:v>
                </c:pt>
                <c:pt idx="7">
                  <c:v>1.18</c:v>
                </c:pt>
                <c:pt idx="8">
                  <c:v>0.6</c:v>
                </c:pt>
                <c:pt idx="9">
                  <c:v>0.42499999999999999</c:v>
                </c:pt>
                <c:pt idx="10">
                  <c:v>0.25</c:v>
                </c:pt>
                <c:pt idx="11">
                  <c:v>0.15</c:v>
                </c:pt>
                <c:pt idx="12">
                  <c:v>7.4999999999999997E-2</c:v>
                </c:pt>
                <c:pt idx="13" formatCode="0.000">
                  <c:v>5.5084119680922639E-2</c:v>
                </c:pt>
                <c:pt idx="14" formatCode="0.000">
                  <c:v>3.9103416237768376E-2</c:v>
                </c:pt>
                <c:pt idx="15" formatCode="0.000">
                  <c:v>2.7758099740591343E-2</c:v>
                </c:pt>
                <c:pt idx="16" formatCode="0.000">
                  <c:v>1.9627940559424684E-2</c:v>
                </c:pt>
                <c:pt idx="17" formatCode="0.000">
                  <c:v>1.3879049870295672E-2</c:v>
                </c:pt>
                <c:pt idx="18" formatCode="0.000">
                  <c:v>1.0285152743666278E-2</c:v>
                </c:pt>
                <c:pt idx="19" formatCode="0.000">
                  <c:v>7.3006221774435109E-3</c:v>
                </c:pt>
                <c:pt idx="20" formatCode="0.000">
                  <c:v>5.1926774256205064E-3</c:v>
                </c:pt>
                <c:pt idx="21" formatCode="0.000">
                  <c:v>3.6931214565555418E-3</c:v>
                </c:pt>
                <c:pt idx="22" formatCode="0.000">
                  <c:v>2.6929112061002442E-3</c:v>
                </c:pt>
                <c:pt idx="23" formatCode="0.000">
                  <c:v>1.929496929478021E-3</c:v>
                </c:pt>
                <c:pt idx="24" formatCode="0.000">
                  <c:v>1.1368212079912515E-3</c:v>
                </c:pt>
              </c:numCache>
            </c:numRef>
          </c:xVal>
          <c:yVal>
            <c:numRef>
              <c:f>'P1'!$AL$4:$AL$28</c:f>
              <c:numCache>
                <c:formatCode>0.00</c:formatCode>
                <c:ptCount val="25"/>
                <c:pt idx="0">
                  <c:v>100</c:v>
                </c:pt>
                <c:pt idx="1">
                  <c:v>100</c:v>
                </c:pt>
                <c:pt idx="2" formatCode="General">
                  <c:v>100</c:v>
                </c:pt>
                <c:pt idx="3" formatCode="General">
                  <c:v>100</c:v>
                </c:pt>
                <c:pt idx="4">
                  <c:v>100</c:v>
                </c:pt>
                <c:pt idx="5">
                  <c:v>99.941286583638998</c:v>
                </c:pt>
                <c:pt idx="6">
                  <c:v>99.506116556492671</c:v>
                </c:pt>
                <c:pt idx="7">
                  <c:v>98.247167963112148</c:v>
                </c:pt>
                <c:pt idx="8">
                  <c:v>90.722983010486146</c:v>
                </c:pt>
                <c:pt idx="9">
                  <c:v>86.336334005425797</c:v>
                </c:pt>
                <c:pt idx="10">
                  <c:v>78.0056351101654</c:v>
                </c:pt>
                <c:pt idx="11">
                  <c:v>70.609312124054611</c:v>
                </c:pt>
                <c:pt idx="12">
                  <c:v>64.009667544692505</c:v>
                </c:pt>
                <c:pt idx="13">
                  <c:v>62.135073106952511</c:v>
                </c:pt>
                <c:pt idx="14">
                  <c:v>61.358384693115688</c:v>
                </c:pt>
                <c:pt idx="15">
                  <c:v>60.581696279278525</c:v>
                </c:pt>
                <c:pt idx="16">
                  <c:v>60.581696279278525</c:v>
                </c:pt>
                <c:pt idx="17">
                  <c:v>60.581696279278525</c:v>
                </c:pt>
                <c:pt idx="18">
                  <c:v>59.504716278871634</c:v>
                </c:pt>
                <c:pt idx="19">
                  <c:v>58.727892306562687</c:v>
                </c:pt>
                <c:pt idx="20">
                  <c:v>58.731309175067366</c:v>
                </c:pt>
                <c:pt idx="21">
                  <c:v>57.647046321910096</c:v>
                </c:pt>
                <c:pt idx="22">
                  <c:v>55.801932758374775</c:v>
                </c:pt>
                <c:pt idx="23">
                  <c:v>54.250719038854726</c:v>
                </c:pt>
                <c:pt idx="24">
                  <c:v>51.144772369665652</c:v>
                </c:pt>
              </c:numCache>
            </c:numRef>
          </c:yVal>
          <c:smooth val="0"/>
          <c:extLst>
            <c:ext xmlns:c16="http://schemas.microsoft.com/office/drawing/2014/chart" uri="{C3380CC4-5D6E-409C-BE32-E72D297353CC}">
              <c16:uniqueId val="{00000000-98AD-4F67-A4DE-CE3ED45C873C}"/>
            </c:ext>
          </c:extLst>
        </c:ser>
        <c:dLbls>
          <c:showLegendKey val="0"/>
          <c:showVal val="0"/>
          <c:showCatName val="0"/>
          <c:showSerName val="0"/>
          <c:showPercent val="0"/>
          <c:showBubbleSize val="0"/>
        </c:dLbls>
        <c:axId val="1397906464"/>
        <c:axId val="1397893408"/>
      </c:scatterChart>
      <c:scatterChart>
        <c:scatterStyle val="lineMarker"/>
        <c:varyColors val="0"/>
        <c:ser>
          <c:idx val="1"/>
          <c:order val="1"/>
          <c:spPr>
            <a:ln>
              <a:noFill/>
            </a:ln>
          </c:spPr>
          <c:marker>
            <c:symbol val="none"/>
          </c:marker>
          <c:xVal>
            <c:numRef>
              <c:f>'P1'!$AM$4:$AM$14</c:f>
              <c:numCache>
                <c:formatCode>General</c:formatCode>
                <c:ptCount val="11"/>
                <c:pt idx="0">
                  <c:v>1000</c:v>
                </c:pt>
                <c:pt idx="1">
                  <c:v>1000</c:v>
                </c:pt>
                <c:pt idx="2">
                  <c:v>1000</c:v>
                </c:pt>
                <c:pt idx="3">
                  <c:v>1000</c:v>
                </c:pt>
                <c:pt idx="4">
                  <c:v>1000</c:v>
                </c:pt>
                <c:pt idx="5">
                  <c:v>1000</c:v>
                </c:pt>
                <c:pt idx="6">
                  <c:v>1000</c:v>
                </c:pt>
                <c:pt idx="7">
                  <c:v>1000</c:v>
                </c:pt>
                <c:pt idx="8">
                  <c:v>1000</c:v>
                </c:pt>
                <c:pt idx="9">
                  <c:v>1000</c:v>
                </c:pt>
                <c:pt idx="10">
                  <c:v>1000</c:v>
                </c:pt>
              </c:numCache>
            </c:numRef>
          </c:xVal>
          <c:yVal>
            <c:numRef>
              <c:f>'P1'!$AN$4:$AN$14</c:f>
              <c:numCache>
                <c:formatCode>0.00</c:formatCode>
                <c:ptCount val="11"/>
                <c:pt idx="0">
                  <c:v>0</c:v>
                </c:pt>
                <c:pt idx="1">
                  <c:v>10</c:v>
                </c:pt>
                <c:pt idx="2">
                  <c:v>20</c:v>
                </c:pt>
                <c:pt idx="3">
                  <c:v>30</c:v>
                </c:pt>
                <c:pt idx="4">
                  <c:v>40</c:v>
                </c:pt>
                <c:pt idx="5">
                  <c:v>50</c:v>
                </c:pt>
                <c:pt idx="6">
                  <c:v>60</c:v>
                </c:pt>
                <c:pt idx="7">
                  <c:v>70</c:v>
                </c:pt>
                <c:pt idx="8">
                  <c:v>80</c:v>
                </c:pt>
                <c:pt idx="9">
                  <c:v>90</c:v>
                </c:pt>
                <c:pt idx="10">
                  <c:v>100</c:v>
                </c:pt>
              </c:numCache>
            </c:numRef>
          </c:yVal>
          <c:smooth val="0"/>
          <c:extLst>
            <c:ext xmlns:c16="http://schemas.microsoft.com/office/drawing/2014/chart" uri="{C3380CC4-5D6E-409C-BE32-E72D297353CC}">
              <c16:uniqueId val="{00000001-98AD-4F67-A4DE-CE3ED45C873C}"/>
            </c:ext>
          </c:extLst>
        </c:ser>
        <c:dLbls>
          <c:showLegendKey val="0"/>
          <c:showVal val="0"/>
          <c:showCatName val="0"/>
          <c:showSerName val="0"/>
          <c:showPercent val="0"/>
          <c:showBubbleSize val="0"/>
        </c:dLbls>
        <c:axId val="1397903200"/>
        <c:axId val="1397904832"/>
      </c:scatterChart>
      <c:valAx>
        <c:axId val="1397906464"/>
        <c:scaling>
          <c:logBase val="10"/>
          <c:orientation val="minMax"/>
          <c:max val="1000"/>
          <c:min val="1.0000000000000003E-4"/>
        </c:scaling>
        <c:delete val="0"/>
        <c:axPos val="b"/>
        <c:majorGridlines/>
        <c:title>
          <c:tx>
            <c:rich>
              <a:bodyPr/>
              <a:lstStyle/>
              <a:p>
                <a:pPr>
                  <a:defRPr/>
                </a:pPr>
                <a:r>
                  <a:rPr lang="pt-BR" sz="1100">
                    <a:latin typeface="Arial" panose="020B0604020202020204" pitchFamily="34" charset="0"/>
                    <a:cs typeface="Arial" panose="020B0604020202020204" pitchFamily="34" charset="0"/>
                  </a:rPr>
                  <a:t>Diâmetro</a:t>
                </a:r>
                <a:r>
                  <a:rPr lang="pt-BR" sz="1100" baseline="0">
                    <a:latin typeface="Arial" panose="020B0604020202020204" pitchFamily="34" charset="0"/>
                    <a:cs typeface="Arial" panose="020B0604020202020204" pitchFamily="34" charset="0"/>
                  </a:rPr>
                  <a:t> dos grãos (mm)</a:t>
                </a:r>
                <a:endParaRPr lang="pt-BR" sz="1100">
                  <a:latin typeface="Arial" panose="020B0604020202020204" pitchFamily="34" charset="0"/>
                  <a:cs typeface="Arial" panose="020B0604020202020204" pitchFamily="34" charset="0"/>
                </a:endParaRPr>
              </a:p>
            </c:rich>
          </c:tx>
          <c:layout>
            <c:manualLayout>
              <c:xMode val="edge"/>
              <c:yMode val="edge"/>
              <c:x val="0.3716072410312396"/>
              <c:y val="0.78152854590814091"/>
            </c:manualLayout>
          </c:layout>
          <c:overlay val="0"/>
        </c:title>
        <c:numFmt formatCode="General" sourceLinked="1"/>
        <c:majorTickMark val="out"/>
        <c:minorTickMark val="none"/>
        <c:tickLblPos val="nextTo"/>
        <c:crossAx val="1397893408"/>
        <c:crosses val="autoZero"/>
        <c:crossBetween val="midCat"/>
      </c:valAx>
      <c:valAx>
        <c:axId val="1397893408"/>
        <c:scaling>
          <c:orientation val="minMax"/>
          <c:max val="100"/>
        </c:scaling>
        <c:delete val="0"/>
        <c:axPos val="l"/>
        <c:majorGridlines/>
        <c:minorGridlines/>
        <c:title>
          <c:tx>
            <c:rich>
              <a:bodyPr/>
              <a:lstStyle/>
              <a:p>
                <a:pPr>
                  <a:defRPr sz="1100">
                    <a:latin typeface="Arial" panose="020B0604020202020204" pitchFamily="34" charset="0"/>
                    <a:cs typeface="Arial" panose="020B0604020202020204" pitchFamily="34" charset="0"/>
                  </a:defRPr>
                </a:pPr>
                <a:r>
                  <a:rPr lang="pt-BR" sz="1100">
                    <a:latin typeface="Arial" panose="020B0604020202020204" pitchFamily="34" charset="0"/>
                    <a:cs typeface="Arial" panose="020B0604020202020204" pitchFamily="34" charset="0"/>
                  </a:rPr>
                  <a:t>Porcentagem</a:t>
                </a:r>
                <a:r>
                  <a:rPr lang="pt-BR" sz="1100" baseline="0">
                    <a:latin typeface="Arial" panose="020B0604020202020204" pitchFamily="34" charset="0"/>
                    <a:cs typeface="Arial" panose="020B0604020202020204" pitchFamily="34" charset="0"/>
                  </a:rPr>
                  <a:t> que passa (%)</a:t>
                </a:r>
                <a:endParaRPr lang="pt-BR" sz="1100">
                  <a:latin typeface="Arial" panose="020B0604020202020204" pitchFamily="34" charset="0"/>
                  <a:cs typeface="Arial" panose="020B0604020202020204" pitchFamily="34" charset="0"/>
                </a:endParaRPr>
              </a:p>
            </c:rich>
          </c:tx>
          <c:layout>
            <c:manualLayout>
              <c:xMode val="edge"/>
              <c:yMode val="edge"/>
              <c:x val="2.0942535160833772E-2"/>
              <c:y val="0.25075311302681991"/>
            </c:manualLayout>
          </c:layout>
          <c:overlay val="0"/>
        </c:title>
        <c:numFmt formatCode="0.00" sourceLinked="1"/>
        <c:majorTickMark val="out"/>
        <c:minorTickMark val="none"/>
        <c:tickLblPos val="nextTo"/>
        <c:txPr>
          <a:bodyPr rot="0" anchor="ctr" anchorCtr="0"/>
          <a:lstStyle/>
          <a:p>
            <a:pPr>
              <a:defRPr/>
            </a:pPr>
            <a:endParaRPr lang="pt-BR"/>
          </a:p>
        </c:txPr>
        <c:crossAx val="1397906464"/>
        <c:crossesAt val="1.0000000000000003E-4"/>
        <c:crossBetween val="midCat"/>
      </c:valAx>
      <c:valAx>
        <c:axId val="1397904832"/>
        <c:scaling>
          <c:orientation val="maxMin"/>
          <c:max val="100"/>
        </c:scaling>
        <c:delete val="0"/>
        <c:axPos val="r"/>
        <c:numFmt formatCode="0.00" sourceLinked="1"/>
        <c:majorTickMark val="out"/>
        <c:minorTickMark val="none"/>
        <c:tickLblPos val="nextTo"/>
        <c:crossAx val="1397903200"/>
        <c:crosses val="max"/>
        <c:crossBetween val="midCat"/>
      </c:valAx>
      <c:valAx>
        <c:axId val="1397903200"/>
        <c:scaling>
          <c:logBase val="10"/>
          <c:orientation val="minMax"/>
        </c:scaling>
        <c:delete val="1"/>
        <c:axPos val="t"/>
        <c:numFmt formatCode="General" sourceLinked="1"/>
        <c:majorTickMark val="out"/>
        <c:minorTickMark val="none"/>
        <c:tickLblPos val="nextTo"/>
        <c:crossAx val="1397904832"/>
        <c:crosses val="autoZero"/>
        <c:crossBetween val="midCat"/>
      </c:valAx>
    </c:plotArea>
    <c:plotVisOnly val="1"/>
    <c:dispBlanksAs val="gap"/>
    <c:showDLblsOverMax val="0"/>
  </c:chart>
  <c:externalData r:id="rId1">
    <c:autoUpdate val="0"/>
  </c:externalData>
  <c:userShapes r:id="rId2"/>
</c:chartSpace>
</file>

<file path=ppt/drawings/_rels/drawing2.xml.rels><?xml version="1.0" encoding="UTF-8" standalone="yes"?>
<Relationships xmlns="http://schemas.openxmlformats.org/package/2006/relationships"><Relationship Id="rId1" Type="http://schemas.openxmlformats.org/officeDocument/2006/relationships/image" Target="../media/image18.png"/></Relationships>
</file>

<file path=ppt/drawings/drawing1.xml><?xml version="1.0" encoding="utf-8"?>
<c:userShapes xmlns:c="http://schemas.openxmlformats.org/drawingml/2006/chart">
  <cdr:relSizeAnchor xmlns:cdr="http://schemas.openxmlformats.org/drawingml/2006/chartDrawing">
    <cdr:from>
      <cdr:x>0.73494</cdr:x>
      <cdr:y>0.64301</cdr:y>
    </cdr:from>
    <cdr:to>
      <cdr:x>0.83005</cdr:x>
      <cdr:y>0.75816</cdr:y>
    </cdr:to>
    <cdr:sp macro="" textlink="">
      <cdr:nvSpPr>
        <cdr:cNvPr id="70657" name="Texto 21"/>
        <cdr:cNvSpPr txBox="1">
          <a:spLocks xmlns:a="http://schemas.openxmlformats.org/drawingml/2006/main" noChangeArrowheads="1"/>
        </cdr:cNvSpPr>
      </cdr:nvSpPr>
      <cdr:spPr bwMode="auto">
        <a:xfrm xmlns:a="http://schemas.openxmlformats.org/drawingml/2006/main">
          <a:off x="4126367" y="2771545"/>
          <a:ext cx="533573" cy="495733"/>
        </a:xfrm>
        <a:prstGeom xmlns:a="http://schemas.openxmlformats.org/drawingml/2006/main" prst="rect">
          <a:avLst/>
        </a:prstGeom>
        <a:noFill xmlns:a="http://schemas.openxmlformats.org/drawingml/2006/main"/>
        <a:ln xmlns:a="http://schemas.openxmlformats.org/drawingml/2006/main" w="1">
          <a:noFill/>
          <a:miter lim="800000"/>
          <a:headEnd/>
          <a:tailEnd/>
        </a:l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r>
            <a:rPr lang="pt-BR" sz="1000" b="1" i="0" u="none" strike="noStrike" baseline="0">
              <a:solidFill>
                <a:srgbClr val="000000"/>
              </a:solidFill>
              <a:latin typeface="Times New Roman"/>
              <a:cs typeface="Times New Roman"/>
            </a:rPr>
            <a:t>LG ' </a:t>
          </a:r>
        </a:p>
      </cdr:txBody>
    </cdr:sp>
  </cdr:relSizeAnchor>
  <cdr:relSizeAnchor xmlns:cdr="http://schemas.openxmlformats.org/drawingml/2006/chartDrawing">
    <cdr:from>
      <cdr:x>0.73494</cdr:x>
      <cdr:y>0.40026</cdr:y>
    </cdr:from>
    <cdr:to>
      <cdr:x>0.82317</cdr:x>
      <cdr:y>0.46211</cdr:y>
    </cdr:to>
    <cdr:sp macro="" textlink="">
      <cdr:nvSpPr>
        <cdr:cNvPr id="70658" name="Texto 6"/>
        <cdr:cNvSpPr txBox="1">
          <a:spLocks xmlns:a="http://schemas.openxmlformats.org/drawingml/2006/main" noChangeArrowheads="1"/>
        </cdr:cNvSpPr>
      </cdr:nvSpPr>
      <cdr:spPr bwMode="auto">
        <a:xfrm xmlns:a="http://schemas.openxmlformats.org/drawingml/2006/main">
          <a:off x="4126367" y="1726400"/>
          <a:ext cx="494969" cy="266286"/>
        </a:xfrm>
        <a:prstGeom xmlns:a="http://schemas.openxmlformats.org/drawingml/2006/main" prst="rect">
          <a:avLst/>
        </a:prstGeom>
        <a:noFill xmlns:a="http://schemas.openxmlformats.org/drawingml/2006/main"/>
        <a:ln xmlns:a="http://schemas.openxmlformats.org/drawingml/2006/main" w="1">
          <a:noFill/>
          <a:miter lim="800000"/>
          <a:headEnd/>
          <a:tailEnd/>
        </a:l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r>
            <a:rPr lang="pt-BR" sz="1000" b="1" i="0" u="none" strike="noStrike" baseline="0">
              <a:solidFill>
                <a:srgbClr val="000000"/>
              </a:solidFill>
              <a:latin typeface="Times New Roman"/>
              <a:cs typeface="Times New Roman"/>
            </a:rPr>
            <a:t>NG '</a:t>
          </a:r>
        </a:p>
      </cdr:txBody>
    </cdr:sp>
  </cdr:relSizeAnchor>
  <cdr:relSizeAnchor xmlns:cdr="http://schemas.openxmlformats.org/drawingml/2006/chartDrawing">
    <cdr:from>
      <cdr:x>0.39359</cdr:x>
      <cdr:y>0.47653</cdr:y>
    </cdr:from>
    <cdr:to>
      <cdr:x>0.49558</cdr:x>
      <cdr:y>0.57383</cdr:y>
    </cdr:to>
    <cdr:sp macro="" textlink="">
      <cdr:nvSpPr>
        <cdr:cNvPr id="70659" name="Texto 8"/>
        <cdr:cNvSpPr txBox="1">
          <a:spLocks xmlns:a="http://schemas.openxmlformats.org/drawingml/2006/main" noChangeArrowheads="1"/>
        </cdr:cNvSpPr>
      </cdr:nvSpPr>
      <cdr:spPr bwMode="auto">
        <a:xfrm xmlns:a="http://schemas.openxmlformats.org/drawingml/2006/main">
          <a:off x="2211291" y="2054784"/>
          <a:ext cx="572179" cy="418900"/>
        </a:xfrm>
        <a:prstGeom xmlns:a="http://schemas.openxmlformats.org/drawingml/2006/main" prst="rect">
          <a:avLst/>
        </a:prstGeom>
        <a:noFill xmlns:a="http://schemas.openxmlformats.org/drawingml/2006/main"/>
        <a:ln xmlns:a="http://schemas.openxmlformats.org/drawingml/2006/main" w="1">
          <a:noFill/>
          <a:miter lim="800000"/>
          <a:headEnd/>
          <a:tailEnd/>
        </a:l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r>
            <a:rPr lang="pt-BR" sz="1000" b="1" i="0" u="none" strike="noStrike" baseline="0">
              <a:solidFill>
                <a:srgbClr val="000000"/>
              </a:solidFill>
              <a:latin typeface="Times New Roman"/>
              <a:cs typeface="Times New Roman"/>
            </a:rPr>
            <a:t>NA'</a:t>
          </a:r>
        </a:p>
      </cdr:txBody>
    </cdr:sp>
  </cdr:relSizeAnchor>
  <cdr:relSizeAnchor xmlns:cdr="http://schemas.openxmlformats.org/drawingml/2006/chartDrawing">
    <cdr:from>
      <cdr:x>0.4393</cdr:x>
      <cdr:y>0.34354</cdr:y>
    </cdr:from>
    <cdr:to>
      <cdr:x>0.52752</cdr:x>
      <cdr:y>0.41444</cdr:y>
    </cdr:to>
    <cdr:sp macro="" textlink="">
      <cdr:nvSpPr>
        <cdr:cNvPr id="70660" name="Texto 7"/>
        <cdr:cNvSpPr txBox="1">
          <a:spLocks xmlns:a="http://schemas.openxmlformats.org/drawingml/2006/main" noChangeArrowheads="1"/>
        </cdr:cNvSpPr>
      </cdr:nvSpPr>
      <cdr:spPr bwMode="auto">
        <a:xfrm xmlns:a="http://schemas.openxmlformats.org/drawingml/2006/main">
          <a:off x="2467738" y="1482217"/>
          <a:ext cx="494969" cy="305229"/>
        </a:xfrm>
        <a:prstGeom xmlns:a="http://schemas.openxmlformats.org/drawingml/2006/main" prst="rect">
          <a:avLst/>
        </a:prstGeom>
        <a:noFill xmlns:a="http://schemas.openxmlformats.org/drawingml/2006/main"/>
        <a:ln xmlns:a="http://schemas.openxmlformats.org/drawingml/2006/main" w="1">
          <a:noFill/>
          <a:miter lim="800000"/>
          <a:headEnd/>
          <a:tailEnd/>
        </a:l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r>
            <a:rPr lang="pt-BR" sz="1000" b="1" i="0" u="none" strike="noStrike" baseline="0">
              <a:solidFill>
                <a:srgbClr val="000000"/>
              </a:solidFill>
              <a:latin typeface="Times New Roman"/>
              <a:cs typeface="Times New Roman"/>
            </a:rPr>
            <a:t>NS '</a:t>
          </a:r>
        </a:p>
      </cdr:txBody>
    </cdr:sp>
  </cdr:relSizeAnchor>
  <cdr:relSizeAnchor xmlns:cdr="http://schemas.openxmlformats.org/drawingml/2006/chartDrawing">
    <cdr:from>
      <cdr:x>0.46387</cdr:x>
      <cdr:y>0.64301</cdr:y>
    </cdr:from>
    <cdr:to>
      <cdr:x>0.54546</cdr:x>
      <cdr:y>0.73151</cdr:y>
    </cdr:to>
    <cdr:sp macro="" textlink="">
      <cdr:nvSpPr>
        <cdr:cNvPr id="70661" name="Texto 11"/>
        <cdr:cNvSpPr txBox="1">
          <a:spLocks xmlns:a="http://schemas.openxmlformats.org/drawingml/2006/main" noChangeArrowheads="1"/>
        </cdr:cNvSpPr>
      </cdr:nvSpPr>
      <cdr:spPr bwMode="auto">
        <a:xfrm xmlns:a="http://schemas.openxmlformats.org/drawingml/2006/main">
          <a:off x="2605612" y="2771545"/>
          <a:ext cx="457743" cy="381009"/>
        </a:xfrm>
        <a:prstGeom xmlns:a="http://schemas.openxmlformats.org/drawingml/2006/main" prst="rect">
          <a:avLst/>
        </a:prstGeom>
        <a:noFill xmlns:a="http://schemas.openxmlformats.org/drawingml/2006/main"/>
        <a:ln xmlns:a="http://schemas.openxmlformats.org/drawingml/2006/main" w="1">
          <a:noFill/>
          <a:miter lim="800000"/>
          <a:headEnd/>
          <a:tailEnd/>
        </a:l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r>
            <a:rPr lang="pt-BR" sz="1000" b="1" i="0" u="none" strike="noStrike" baseline="0">
              <a:solidFill>
                <a:srgbClr val="000000"/>
              </a:solidFill>
              <a:latin typeface="Times New Roman"/>
              <a:cs typeface="Times New Roman"/>
            </a:rPr>
            <a:t>LA '</a:t>
          </a:r>
        </a:p>
      </cdr:txBody>
    </cdr:sp>
  </cdr:relSizeAnchor>
  <cdr:relSizeAnchor xmlns:cdr="http://schemas.openxmlformats.org/drawingml/2006/chartDrawing">
    <cdr:from>
      <cdr:x>0.2046</cdr:x>
      <cdr:y>0.37557</cdr:y>
    </cdr:from>
    <cdr:to>
      <cdr:x>0.29283</cdr:x>
      <cdr:y>0.48166</cdr:y>
    </cdr:to>
    <cdr:sp macro="" textlink="">
      <cdr:nvSpPr>
        <cdr:cNvPr id="70662" name="Texto 9"/>
        <cdr:cNvSpPr txBox="1">
          <a:spLocks xmlns:a="http://schemas.openxmlformats.org/drawingml/2006/main" noChangeArrowheads="1"/>
        </cdr:cNvSpPr>
      </cdr:nvSpPr>
      <cdr:spPr bwMode="auto">
        <a:xfrm xmlns:a="http://schemas.openxmlformats.org/drawingml/2006/main">
          <a:off x="1151038" y="1620096"/>
          <a:ext cx="494969" cy="456791"/>
        </a:xfrm>
        <a:prstGeom xmlns:a="http://schemas.openxmlformats.org/drawingml/2006/main" prst="rect">
          <a:avLst/>
        </a:prstGeom>
        <a:noFill xmlns:a="http://schemas.openxmlformats.org/drawingml/2006/main"/>
        <a:ln xmlns:a="http://schemas.openxmlformats.org/drawingml/2006/main" w="1">
          <a:noFill/>
          <a:miter lim="800000"/>
          <a:headEnd/>
          <a:tailEnd/>
        </a:l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r>
            <a:rPr lang="pt-BR" sz="1000" b="1" i="0" u="none" strike="noStrike" baseline="0">
              <a:solidFill>
                <a:srgbClr val="000000"/>
              </a:solidFill>
              <a:latin typeface="Times New Roman"/>
              <a:cs typeface="Times New Roman"/>
            </a:rPr>
            <a:t>NA</a:t>
          </a:r>
        </a:p>
      </cdr:txBody>
    </cdr:sp>
  </cdr:relSizeAnchor>
  <cdr:relSizeAnchor xmlns:cdr="http://schemas.openxmlformats.org/drawingml/2006/chartDrawing">
    <cdr:from>
      <cdr:x>0.23163</cdr:x>
      <cdr:y>0.60145</cdr:y>
    </cdr:from>
    <cdr:to>
      <cdr:x>0.31986</cdr:x>
      <cdr:y>0.70755</cdr:y>
    </cdr:to>
    <cdr:sp macro="" textlink="">
      <cdr:nvSpPr>
        <cdr:cNvPr id="70663" name="Texto 10"/>
        <cdr:cNvSpPr txBox="1">
          <a:spLocks xmlns:a="http://schemas.openxmlformats.org/drawingml/2006/main" noChangeArrowheads="1"/>
        </cdr:cNvSpPr>
      </cdr:nvSpPr>
      <cdr:spPr bwMode="auto">
        <a:xfrm xmlns:a="http://schemas.openxmlformats.org/drawingml/2006/main">
          <a:off x="1302699" y="2592618"/>
          <a:ext cx="494969" cy="456790"/>
        </a:xfrm>
        <a:prstGeom xmlns:a="http://schemas.openxmlformats.org/drawingml/2006/main" prst="rect">
          <a:avLst/>
        </a:prstGeom>
        <a:noFill xmlns:a="http://schemas.openxmlformats.org/drawingml/2006/main"/>
        <a:ln xmlns:a="http://schemas.openxmlformats.org/drawingml/2006/main" w="1">
          <a:noFill/>
          <a:miter lim="800000"/>
          <a:headEnd/>
          <a:tailEnd/>
        </a:l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r>
            <a:rPr lang="pt-BR" sz="1000" b="1" i="0" u="none" strike="noStrike" baseline="0">
              <a:solidFill>
                <a:srgbClr val="000000"/>
              </a:solidFill>
              <a:latin typeface="Times New Roman"/>
              <a:cs typeface="Times New Roman"/>
            </a:rPr>
            <a:t>LA</a:t>
          </a:r>
        </a:p>
      </cdr:txBody>
    </cdr:sp>
  </cdr:relSizeAnchor>
</c:userShapes>
</file>

<file path=ppt/drawings/drawing2.xml><?xml version="1.0" encoding="utf-8"?>
<c:userShapes xmlns:c="http://schemas.openxmlformats.org/drawingml/2006/chart">
  <cdr:relSizeAnchor xmlns:cdr="http://schemas.openxmlformats.org/drawingml/2006/chartDrawing">
    <cdr:from>
      <cdr:x>0.93899</cdr:x>
      <cdr:y>0.25204</cdr:y>
    </cdr:from>
    <cdr:to>
      <cdr:x>0.98363</cdr:x>
      <cdr:y>0.72646</cdr:y>
    </cdr:to>
    <cdr:sp macro="" textlink="">
      <cdr:nvSpPr>
        <cdr:cNvPr id="2" name="CaixaDeTexto 1"/>
        <cdr:cNvSpPr txBox="1"/>
      </cdr:nvSpPr>
      <cdr:spPr>
        <a:xfrm xmlns:a="http://schemas.openxmlformats.org/drawingml/2006/main">
          <a:off x="6010276" y="1052514"/>
          <a:ext cx="285750" cy="1981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pt-BR" sz="1100"/>
        </a:p>
      </cdr:txBody>
    </cdr:sp>
  </cdr:relSizeAnchor>
  <cdr:relSizeAnchor xmlns:cdr="http://schemas.openxmlformats.org/drawingml/2006/chartDrawing">
    <cdr:from>
      <cdr:x>0.94643</cdr:x>
      <cdr:y>0.27713</cdr:y>
    </cdr:from>
    <cdr:to>
      <cdr:x>0.99554</cdr:x>
      <cdr:y>0.74015</cdr:y>
    </cdr:to>
    <cdr:sp macro="" textlink="">
      <cdr:nvSpPr>
        <cdr:cNvPr id="3" name="CaixaDeTexto 2"/>
        <cdr:cNvSpPr txBox="1"/>
      </cdr:nvSpPr>
      <cdr:spPr>
        <a:xfrm xmlns:a="http://schemas.openxmlformats.org/drawingml/2006/main">
          <a:off x="6057901" y="1157289"/>
          <a:ext cx="314325" cy="1933575"/>
        </a:xfrm>
        <a:prstGeom xmlns:a="http://schemas.openxmlformats.org/drawingml/2006/main" prst="rect">
          <a:avLst/>
        </a:prstGeom>
      </cdr:spPr>
      <cdr:txBody>
        <a:bodyPr xmlns:a="http://schemas.openxmlformats.org/drawingml/2006/main" vertOverflow="clip" vert="vert" wrap="square" rtlCol="0" anchor="ctr" anchorCtr="0"/>
        <a:lstStyle xmlns:a="http://schemas.openxmlformats.org/drawingml/2006/main"/>
        <a:p xmlns:a="http://schemas.openxmlformats.org/drawingml/2006/main">
          <a:r>
            <a:rPr lang="pt-BR" sz="1100" b="1">
              <a:latin typeface="Arial" panose="020B0604020202020204" pitchFamily="34" charset="0"/>
              <a:cs typeface="Arial" panose="020B0604020202020204" pitchFamily="34" charset="0"/>
            </a:rPr>
            <a:t>Porcentagem</a:t>
          </a:r>
          <a:r>
            <a:rPr lang="pt-BR" sz="1100" b="1" baseline="0">
              <a:latin typeface="Arial" panose="020B0604020202020204" pitchFamily="34" charset="0"/>
              <a:cs typeface="Arial" panose="020B0604020202020204" pitchFamily="34" charset="0"/>
            </a:rPr>
            <a:t> retida (%)</a:t>
          </a:r>
          <a:endParaRPr lang="pt-BR" sz="1100" b="1">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0.09673</cdr:x>
      <cdr:y>0.8302</cdr:y>
    </cdr:from>
    <cdr:to>
      <cdr:x>0.87946</cdr:x>
      <cdr:y>0.97034</cdr:y>
    </cdr:to>
    <cdr:pic>
      <cdr:nvPicPr>
        <cdr:cNvPr id="8" name="Imagem 7">
          <a:extLst xmlns:a="http://schemas.openxmlformats.org/drawingml/2006/main">
            <a:ext uri="{FF2B5EF4-FFF2-40B4-BE49-F238E27FC236}">
              <a16:creationId xmlns:a16="http://schemas.microsoft.com/office/drawing/2014/main" id="{F2009262-C586-4274-B6F8-1A0E20183A3D}"/>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619127" y="4266193"/>
          <a:ext cx="5010150" cy="720147"/>
        </a:xfrm>
        <a:prstGeom xmlns:a="http://schemas.openxmlformats.org/drawingml/2006/main" prst="rect">
          <a:avLst/>
        </a:prstGeom>
      </cdr:spPr>
    </cdr:pic>
  </cdr:relSizeAnchor>
  <cdr:relSizeAnchor xmlns:cdr="http://schemas.openxmlformats.org/drawingml/2006/chartDrawing">
    <cdr:from>
      <cdr:x>0.13735</cdr:x>
      <cdr:y>0.41288</cdr:y>
    </cdr:from>
    <cdr:to>
      <cdr:x>0.24606</cdr:x>
      <cdr:y>0.70455</cdr:y>
    </cdr:to>
    <cdr:sp macro="" textlink="">
      <cdr:nvSpPr>
        <cdr:cNvPr id="7" name="Forma Livre: Forma 6">
          <a:extLst xmlns:a="http://schemas.openxmlformats.org/drawingml/2006/main">
            <a:ext uri="{FF2B5EF4-FFF2-40B4-BE49-F238E27FC236}">
              <a16:creationId xmlns:a16="http://schemas.microsoft.com/office/drawing/2014/main" id="{3E9150F1-CE77-6E6C-A514-280628C910E1}"/>
            </a:ext>
          </a:extLst>
        </cdr:cNvPr>
        <cdr:cNvSpPr/>
      </cdr:nvSpPr>
      <cdr:spPr>
        <a:xfrm xmlns:a="http://schemas.openxmlformats.org/drawingml/2006/main">
          <a:off x="1130301" y="2768600"/>
          <a:ext cx="894644" cy="1955800"/>
        </a:xfrm>
        <a:custGeom xmlns:a="http://schemas.openxmlformats.org/drawingml/2006/main">
          <a:avLst/>
          <a:gdLst>
            <a:gd name="connsiteX0" fmla="*/ 857955 w 857955"/>
            <a:gd name="connsiteY0" fmla="*/ 0 h 1941689"/>
            <a:gd name="connsiteX1" fmla="*/ 609600 w 857955"/>
            <a:gd name="connsiteY1" fmla="*/ 474133 h 1941689"/>
            <a:gd name="connsiteX2" fmla="*/ 462844 w 857955"/>
            <a:gd name="connsiteY2" fmla="*/ 790222 h 1941689"/>
            <a:gd name="connsiteX3" fmla="*/ 259644 w 857955"/>
            <a:gd name="connsiteY3" fmla="*/ 1253067 h 1941689"/>
            <a:gd name="connsiteX4" fmla="*/ 0 w 857955"/>
            <a:gd name="connsiteY4" fmla="*/ 1941689 h 1941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955" h="1941689">
              <a:moveTo>
                <a:pt x="857955" y="0"/>
              </a:moveTo>
              <a:cubicBezTo>
                <a:pt x="766703" y="171214"/>
                <a:pt x="675452" y="342429"/>
                <a:pt x="609600" y="474133"/>
              </a:cubicBezTo>
              <a:cubicBezTo>
                <a:pt x="543748" y="605837"/>
                <a:pt x="462844" y="790222"/>
                <a:pt x="462844" y="790222"/>
              </a:cubicBezTo>
              <a:cubicBezTo>
                <a:pt x="404518" y="920044"/>
                <a:pt x="336785" y="1061156"/>
                <a:pt x="259644" y="1253067"/>
              </a:cubicBezTo>
              <a:cubicBezTo>
                <a:pt x="182503" y="1444978"/>
                <a:pt x="91251" y="1693333"/>
                <a:pt x="0" y="1941689"/>
              </a:cubicBezTo>
            </a:path>
          </a:pathLst>
        </a:custGeom>
        <a:noFill xmlns:a="http://schemas.openxmlformats.org/drawingml/2006/mai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pt-B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estilo do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E4A17F02-AB22-428A-82BD-2D128197C802}" type="datetimeFigureOut">
              <a:rPr lang="pt-BR" smtClean="0"/>
              <a:pPr/>
              <a:t>31/01/2024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0AE312C-0DB6-4DD7-9419-6EC842139D6F}"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E4A17F02-AB22-428A-82BD-2D128197C802}" type="datetimeFigureOut">
              <a:rPr lang="pt-BR" smtClean="0"/>
              <a:pPr/>
              <a:t>31/01/2024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0AE312C-0DB6-4DD7-9419-6EC842139D6F}"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E4A17F02-AB22-428A-82BD-2D128197C802}" type="datetimeFigureOut">
              <a:rPr lang="pt-BR" smtClean="0"/>
              <a:pPr/>
              <a:t>31/01/2024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0AE312C-0DB6-4DD7-9419-6EC842139D6F}"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E4A17F02-AB22-428A-82BD-2D128197C802}" type="datetimeFigureOut">
              <a:rPr lang="pt-BR" smtClean="0"/>
              <a:pPr/>
              <a:t>31/01/2024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0AE312C-0DB6-4DD7-9419-6EC842139D6F}"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do texto mestre</a:t>
            </a:r>
          </a:p>
        </p:txBody>
      </p:sp>
      <p:sp>
        <p:nvSpPr>
          <p:cNvPr id="4" name="Espaço Reservado para Data 3"/>
          <p:cNvSpPr>
            <a:spLocks noGrp="1"/>
          </p:cNvSpPr>
          <p:nvPr>
            <p:ph type="dt" sz="half" idx="10"/>
          </p:nvPr>
        </p:nvSpPr>
        <p:spPr/>
        <p:txBody>
          <a:bodyPr/>
          <a:lstStyle/>
          <a:p>
            <a:fld id="{E4A17F02-AB22-428A-82BD-2D128197C802}" type="datetimeFigureOut">
              <a:rPr lang="pt-BR" smtClean="0"/>
              <a:pPr/>
              <a:t>31/01/2024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0AE312C-0DB6-4DD7-9419-6EC842139D6F}"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E4A17F02-AB22-428A-82BD-2D128197C802}" type="datetimeFigureOut">
              <a:rPr lang="pt-BR" smtClean="0"/>
              <a:pPr/>
              <a:t>31/01/2024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0AE312C-0DB6-4DD7-9419-6EC842139D6F}"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E4A17F02-AB22-428A-82BD-2D128197C802}" type="datetimeFigureOut">
              <a:rPr lang="pt-BR" smtClean="0"/>
              <a:pPr/>
              <a:t>31/01/2024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C0AE312C-0DB6-4DD7-9419-6EC842139D6F}"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Data 2"/>
          <p:cNvSpPr>
            <a:spLocks noGrp="1"/>
          </p:cNvSpPr>
          <p:nvPr>
            <p:ph type="dt" sz="half" idx="10"/>
          </p:nvPr>
        </p:nvSpPr>
        <p:spPr/>
        <p:txBody>
          <a:bodyPr/>
          <a:lstStyle/>
          <a:p>
            <a:fld id="{E4A17F02-AB22-428A-82BD-2D128197C802}" type="datetimeFigureOut">
              <a:rPr lang="pt-BR" smtClean="0"/>
              <a:pPr/>
              <a:t>31/01/2024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C0AE312C-0DB6-4DD7-9419-6EC842139D6F}"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E4A17F02-AB22-428A-82BD-2D128197C802}" type="datetimeFigureOut">
              <a:rPr lang="pt-BR" smtClean="0"/>
              <a:pPr/>
              <a:t>31/01/2024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C0AE312C-0DB6-4DD7-9419-6EC842139D6F}"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4"/>
          <p:cNvSpPr>
            <a:spLocks noGrp="1"/>
          </p:cNvSpPr>
          <p:nvPr>
            <p:ph type="dt" sz="half" idx="10"/>
          </p:nvPr>
        </p:nvSpPr>
        <p:spPr/>
        <p:txBody>
          <a:bodyPr/>
          <a:lstStyle/>
          <a:p>
            <a:fld id="{E4A17F02-AB22-428A-82BD-2D128197C802}" type="datetimeFigureOut">
              <a:rPr lang="pt-BR" smtClean="0"/>
              <a:pPr/>
              <a:t>31/01/2024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0AE312C-0DB6-4DD7-9419-6EC842139D6F}"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4"/>
          <p:cNvSpPr>
            <a:spLocks noGrp="1"/>
          </p:cNvSpPr>
          <p:nvPr>
            <p:ph type="dt" sz="half" idx="10"/>
          </p:nvPr>
        </p:nvSpPr>
        <p:spPr/>
        <p:txBody>
          <a:bodyPr/>
          <a:lstStyle/>
          <a:p>
            <a:fld id="{E4A17F02-AB22-428A-82BD-2D128197C802}" type="datetimeFigureOut">
              <a:rPr lang="pt-BR" smtClean="0"/>
              <a:pPr/>
              <a:t>31/01/2024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0AE312C-0DB6-4DD7-9419-6EC842139D6F}"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a:t>Clique para editar o estilo do título mestre</a:t>
            </a: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A17F02-AB22-428A-82BD-2D128197C802}" type="datetimeFigureOut">
              <a:rPr lang="pt-BR" smtClean="0"/>
              <a:pPr/>
              <a:t>31/01/2024</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AE312C-0DB6-4DD7-9419-6EC842139D6F}"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edercmoreira67@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myfarm.com.br/tipos-de-solo/"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hyperlink" Target="http://www.pedologiafacil.com.br/trabalhos.php"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4628" y="381000"/>
            <a:ext cx="7772400" cy="2152650"/>
          </a:xfrm>
        </p:spPr>
        <p:txBody>
          <a:bodyPr>
            <a:normAutofit/>
          </a:bodyPr>
          <a:lstStyle/>
          <a:p>
            <a:r>
              <a:rPr lang="pt-BR" dirty="0"/>
              <a:t>Solos (geotécnico e pedológico). Índices físicos e propriedades mecânicas dos solos.</a:t>
            </a:r>
          </a:p>
        </p:txBody>
      </p:sp>
      <p:sp>
        <p:nvSpPr>
          <p:cNvPr id="3" name="Subtítulo 2"/>
          <p:cNvSpPr>
            <a:spLocks noGrp="1"/>
          </p:cNvSpPr>
          <p:nvPr>
            <p:ph type="subTitle" idx="1"/>
          </p:nvPr>
        </p:nvSpPr>
        <p:spPr>
          <a:xfrm>
            <a:off x="683456" y="2743200"/>
            <a:ext cx="7772400" cy="3733800"/>
          </a:xfrm>
        </p:spPr>
        <p:txBody>
          <a:bodyPr>
            <a:normAutofit fontScale="92500" lnSpcReduction="10000"/>
          </a:bodyPr>
          <a:lstStyle/>
          <a:p>
            <a:r>
              <a:rPr lang="pt-BR" dirty="0"/>
              <a:t>Dr. Éder Carlos Moreira</a:t>
            </a:r>
          </a:p>
          <a:p>
            <a:r>
              <a:rPr lang="pt-BR" dirty="0"/>
              <a:t>Departamento de Geologia – CCENS – UFES</a:t>
            </a:r>
          </a:p>
          <a:p>
            <a:r>
              <a:rPr lang="pt-BR" dirty="0"/>
              <a:t>CREA-ES – CEEQGMST – </a:t>
            </a:r>
            <a:r>
              <a:rPr lang="pt-BR" dirty="0" err="1"/>
              <a:t>Confea</a:t>
            </a:r>
            <a:r>
              <a:rPr lang="pt-BR" dirty="0"/>
              <a:t>/CCEGEM</a:t>
            </a:r>
          </a:p>
          <a:p>
            <a:r>
              <a:rPr lang="pt-BR" dirty="0">
                <a:hlinkClick r:id="rId2"/>
              </a:rPr>
              <a:t>edercmoreira67@gmail.com</a:t>
            </a:r>
            <a:endParaRPr lang="pt-BR" dirty="0"/>
          </a:p>
          <a:p>
            <a:r>
              <a:rPr lang="pt-BR" dirty="0"/>
              <a:t>28981221952</a:t>
            </a:r>
          </a:p>
          <a:p>
            <a:r>
              <a:rPr lang="pt-BR" dirty="0"/>
              <a:t>@edermoreira7777</a:t>
            </a:r>
          </a:p>
          <a:p>
            <a:r>
              <a:rPr lang="pt-BR" dirty="0"/>
              <a:t>@analisegeotecnicaalegre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200" b="1" dirty="0"/>
              <a:t>Sistema de classificação HRB (AASHTO, 1973)</a:t>
            </a:r>
          </a:p>
        </p:txBody>
      </p:sp>
      <p:pic>
        <p:nvPicPr>
          <p:cNvPr id="4098" name="Picture 2"/>
          <p:cNvPicPr>
            <a:picLocks noGrp="1" noChangeAspect="1" noChangeArrowheads="1"/>
          </p:cNvPicPr>
          <p:nvPr>
            <p:ph idx="1"/>
          </p:nvPr>
        </p:nvPicPr>
        <p:blipFill>
          <a:blip r:embed="rId2" cstate="print"/>
          <a:srcRect/>
          <a:stretch>
            <a:fillRect/>
          </a:stretch>
        </p:blipFill>
        <p:spPr bwMode="auto">
          <a:xfrm>
            <a:off x="533400" y="1780088"/>
            <a:ext cx="8153400" cy="412761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000" b="1" dirty="0"/>
              <a:t>Sistema de classificação da </a:t>
            </a:r>
            <a:r>
              <a:rPr lang="pt-BR" sz="2000" b="1" i="1" dirty="0" err="1"/>
              <a:t>Highway</a:t>
            </a:r>
            <a:r>
              <a:rPr lang="pt-BR" sz="2000" b="1" i="1" dirty="0"/>
              <a:t> </a:t>
            </a:r>
            <a:r>
              <a:rPr lang="pt-BR" sz="2000" b="1" i="1" dirty="0" err="1"/>
              <a:t>Research</a:t>
            </a:r>
            <a:r>
              <a:rPr lang="pt-BR" sz="2000" b="1" i="1" dirty="0"/>
              <a:t> </a:t>
            </a:r>
            <a:r>
              <a:rPr lang="pt-BR" sz="2000" b="1" i="1" dirty="0" err="1"/>
              <a:t>Board</a:t>
            </a:r>
            <a:br>
              <a:rPr lang="pt-BR" sz="2000" b="1" i="1" dirty="0"/>
            </a:br>
            <a:r>
              <a:rPr lang="pt-BR" sz="2000" b="1" dirty="0"/>
              <a:t>(HRB) - sistema rodoviário de  classificação</a:t>
            </a:r>
            <a:endParaRPr lang="pt-BR" sz="2000" dirty="0"/>
          </a:p>
        </p:txBody>
      </p:sp>
      <p:pic>
        <p:nvPicPr>
          <p:cNvPr id="4" name="image2.png"/>
          <p:cNvPicPr>
            <a:picLocks noGrp="1"/>
          </p:cNvPicPr>
          <p:nvPr>
            <p:ph idx="1"/>
          </p:nvPr>
        </p:nvPicPr>
        <p:blipFill>
          <a:blip r:embed="rId2"/>
          <a:srcRect l="30786" t="21140" r="26190" b="20136"/>
          <a:stretch>
            <a:fillRect/>
          </a:stretch>
        </p:blipFill>
        <p:spPr>
          <a:xfrm>
            <a:off x="1773041" y="1715292"/>
            <a:ext cx="5597917" cy="4295778"/>
          </a:xfrm>
          <a:prstGeom prst="rect">
            <a:avLst/>
          </a:prstGeom>
          <a:ln>
            <a:solidFill>
              <a:schemeClr val="tx1"/>
            </a:solidFill>
          </a:ln>
        </p:spPr>
      </p:pic>
      <p:sp>
        <p:nvSpPr>
          <p:cNvPr id="5" name="CaixaDeTexto 4"/>
          <p:cNvSpPr txBox="1"/>
          <p:nvPr/>
        </p:nvSpPr>
        <p:spPr>
          <a:xfrm>
            <a:off x="5410200" y="6400800"/>
            <a:ext cx="3538405" cy="646331"/>
          </a:xfrm>
          <a:prstGeom prst="rect">
            <a:avLst/>
          </a:prstGeom>
          <a:noFill/>
        </p:spPr>
        <p:txBody>
          <a:bodyPr wrap="none" rtlCol="0">
            <a:spAutoFit/>
          </a:bodyPr>
          <a:lstStyle/>
          <a:p>
            <a:r>
              <a:rPr lang="pt-BR" dirty="0"/>
              <a:t>Fonte: Machado e Machado (1997).</a:t>
            </a:r>
          </a:p>
          <a:p>
            <a:endParaRPr lang="pt-BR" dirty="0"/>
          </a:p>
        </p:txBody>
      </p:sp>
    </p:spTree>
    <p:extLst>
      <p:ext uri="{BB962C8B-B14F-4D97-AF65-F5344CB8AC3E}">
        <p14:creationId xmlns:p14="http://schemas.microsoft.com/office/powerpoint/2010/main" val="3699724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6200"/>
            <a:ext cx="8229600" cy="1143000"/>
          </a:xfrm>
        </p:spPr>
        <p:txBody>
          <a:bodyPr>
            <a:noAutofit/>
          </a:bodyPr>
          <a:lstStyle/>
          <a:p>
            <a:r>
              <a:rPr lang="pt-BR" sz="2000" b="1" dirty="0"/>
              <a:t>Sistema Unificado de Classificação de Solos (SUCS) -</a:t>
            </a:r>
            <a:br>
              <a:rPr lang="pt-BR" sz="2000" b="1" dirty="0"/>
            </a:br>
            <a:r>
              <a:rPr lang="pt-BR" sz="2000" b="1" dirty="0" err="1"/>
              <a:t>Unified</a:t>
            </a:r>
            <a:r>
              <a:rPr lang="pt-BR" sz="2000" b="1" dirty="0"/>
              <a:t> </a:t>
            </a:r>
            <a:r>
              <a:rPr lang="pt-BR" sz="2000" b="1" dirty="0" err="1"/>
              <a:t>Soil</a:t>
            </a:r>
            <a:r>
              <a:rPr lang="pt-BR" sz="2000" b="1" dirty="0"/>
              <a:t> </a:t>
            </a:r>
            <a:r>
              <a:rPr lang="pt-BR" sz="2000" b="1" dirty="0" err="1"/>
              <a:t>Classification</a:t>
            </a:r>
            <a:r>
              <a:rPr lang="pt-BR" sz="2000" b="1" dirty="0"/>
              <a:t> System (USCS) ou</a:t>
            </a:r>
            <a:br>
              <a:rPr lang="pt-BR" sz="2000" b="1" dirty="0"/>
            </a:br>
            <a:r>
              <a:rPr lang="pt-BR" sz="2000" b="1" dirty="0"/>
              <a:t>Classificação Unificada de Casagrande</a:t>
            </a:r>
          </a:p>
        </p:txBody>
      </p:sp>
      <p:sp>
        <p:nvSpPr>
          <p:cNvPr id="3" name="Espaço Reservado para Conteúdo 2"/>
          <p:cNvSpPr>
            <a:spLocks noGrp="1"/>
          </p:cNvSpPr>
          <p:nvPr>
            <p:ph idx="1"/>
          </p:nvPr>
        </p:nvSpPr>
        <p:spPr>
          <a:xfrm>
            <a:off x="457200" y="1143000"/>
            <a:ext cx="8229600" cy="5562600"/>
          </a:xfrm>
        </p:spPr>
        <p:txBody>
          <a:bodyPr>
            <a:noAutofit/>
          </a:bodyPr>
          <a:lstStyle/>
          <a:p>
            <a:pPr>
              <a:buNone/>
            </a:pPr>
            <a:r>
              <a:rPr lang="pt-BR" sz="1200" dirty="0"/>
              <a:t>Derivada do sistema de classificação elaborado por A. Casagrande (1948), inicialmente denominado Sistema de Classificação de</a:t>
            </a:r>
          </a:p>
          <a:p>
            <a:pPr>
              <a:buNone/>
            </a:pPr>
            <a:r>
              <a:rPr lang="pt-BR" sz="1200" dirty="0"/>
              <a:t>Aeroportos → adaptado pelo </a:t>
            </a:r>
            <a:r>
              <a:rPr lang="pt-BR" sz="1200" i="1" dirty="0"/>
              <a:t>Bureau </a:t>
            </a:r>
            <a:r>
              <a:rPr lang="pt-BR" sz="1200" i="1" dirty="0" err="1"/>
              <a:t>of</a:t>
            </a:r>
            <a:r>
              <a:rPr lang="pt-BR" sz="1200" i="1" dirty="0"/>
              <a:t> </a:t>
            </a:r>
            <a:r>
              <a:rPr lang="pt-BR" sz="1200" i="1" dirty="0" err="1"/>
              <a:t>Reclamation</a:t>
            </a:r>
            <a:r>
              <a:rPr lang="pt-BR" sz="1200" i="1" dirty="0"/>
              <a:t> e </a:t>
            </a:r>
            <a:r>
              <a:rPr lang="pt-BR" sz="1200" i="1" dirty="0" err="1"/>
              <a:t>U.S.</a:t>
            </a:r>
            <a:r>
              <a:rPr lang="pt-BR" sz="1200" i="1" dirty="0"/>
              <a:t> </a:t>
            </a:r>
            <a:r>
              <a:rPr lang="en-US" sz="1200" i="1" dirty="0"/>
              <a:t>Corps of Engineers (1953) → </a:t>
            </a:r>
            <a:r>
              <a:rPr lang="en-US" sz="1200" i="1" dirty="0" err="1"/>
              <a:t>emprego</a:t>
            </a:r>
            <a:r>
              <a:rPr lang="en-US" sz="1200" i="1" dirty="0"/>
              <a:t> </a:t>
            </a:r>
            <a:r>
              <a:rPr lang="en-US" sz="1200" i="1" dirty="0" err="1"/>
              <a:t>generalizado</a:t>
            </a:r>
            <a:r>
              <a:rPr lang="en-US" sz="1200" i="1" dirty="0"/>
              <a:t>.</a:t>
            </a:r>
          </a:p>
          <a:p>
            <a:pPr>
              <a:buNone/>
            </a:pPr>
            <a:r>
              <a:rPr lang="pt-BR" sz="1200" dirty="0"/>
              <a:t>Normatizado pela ASTM D2487 (1983).</a:t>
            </a:r>
          </a:p>
          <a:p>
            <a:pPr>
              <a:buNone/>
            </a:pPr>
            <a:r>
              <a:rPr lang="pt-BR" sz="1200" dirty="0"/>
              <a:t>Os solos são classificados em 3 grupos e 15 classes.  Grupos e classes de solos pelo SUCS:</a:t>
            </a:r>
          </a:p>
          <a:p>
            <a:pPr>
              <a:buNone/>
            </a:pPr>
            <a:r>
              <a:rPr lang="pt-BR" sz="1200" dirty="0"/>
              <a:t>• </a:t>
            </a:r>
            <a:r>
              <a:rPr lang="pt-BR" sz="1200" b="1" dirty="0"/>
              <a:t>SOLOS GROSSOS - mais de 50% retidos #200</a:t>
            </a:r>
          </a:p>
          <a:p>
            <a:pPr>
              <a:buNone/>
            </a:pPr>
            <a:r>
              <a:rPr lang="pt-BR" sz="1200" b="1" dirty="0"/>
              <a:t>• SOLOS FINOS - menos de 50% retidos #200</a:t>
            </a:r>
          </a:p>
          <a:p>
            <a:pPr>
              <a:buNone/>
            </a:pPr>
            <a:r>
              <a:rPr lang="pt-BR" sz="1200" b="1" dirty="0"/>
              <a:t>• TURFAS - solos altamente orgânicos, fibrosos, de baixa</a:t>
            </a:r>
          </a:p>
          <a:p>
            <a:pPr>
              <a:buNone/>
            </a:pPr>
            <a:r>
              <a:rPr lang="pt-BR" sz="1200" b="1" dirty="0"/>
              <a:t>densidade e extremamente compressíveis → PT (“</a:t>
            </a:r>
            <a:r>
              <a:rPr lang="pt-BR" sz="1200" b="1" i="1" dirty="0" err="1"/>
              <a:t>peat</a:t>
            </a:r>
            <a:r>
              <a:rPr lang="pt-BR" sz="1200" b="1" i="1" dirty="0"/>
              <a:t>”)</a:t>
            </a:r>
          </a:p>
          <a:p>
            <a:pPr>
              <a:buNone/>
            </a:pPr>
            <a:r>
              <a:rPr lang="pt-BR" sz="1200" dirty="0"/>
              <a:t>Os solos grossos são divididos em:</a:t>
            </a:r>
          </a:p>
          <a:p>
            <a:pPr>
              <a:buNone/>
            </a:pPr>
            <a:r>
              <a:rPr lang="pt-BR" sz="1200" dirty="0"/>
              <a:t>• PEDREGULHOS - G (“</a:t>
            </a:r>
            <a:r>
              <a:rPr lang="pt-BR" sz="1200" i="1" dirty="0" err="1"/>
              <a:t>gravel</a:t>
            </a:r>
            <a:r>
              <a:rPr lang="pt-BR" sz="1200" i="1" dirty="0"/>
              <a:t>”): + de 50% retidos #4</a:t>
            </a:r>
          </a:p>
          <a:p>
            <a:pPr>
              <a:buNone/>
            </a:pPr>
            <a:r>
              <a:rPr lang="pt-BR" sz="1200" dirty="0"/>
              <a:t>• AREIAS- S (“</a:t>
            </a:r>
            <a:r>
              <a:rPr lang="pt-BR" sz="1200" i="1" dirty="0" err="1"/>
              <a:t>sand</a:t>
            </a:r>
            <a:r>
              <a:rPr lang="pt-BR" sz="1200" i="1" dirty="0"/>
              <a:t>”): - de 50% retidos #4</a:t>
            </a:r>
          </a:p>
          <a:p>
            <a:pPr>
              <a:buNone/>
            </a:pPr>
            <a:r>
              <a:rPr lang="pt-BR" sz="1200" dirty="0"/>
              <a:t>– com pouco ou sem finos (- de 5%) - coeficiente de curvatura</a:t>
            </a:r>
          </a:p>
          <a:p>
            <a:pPr>
              <a:buNone/>
            </a:pPr>
            <a:r>
              <a:rPr lang="pt-BR" sz="1200" dirty="0"/>
              <a:t>• bem graduados - W (“</a:t>
            </a:r>
            <a:r>
              <a:rPr lang="pt-BR" sz="1200" i="1" dirty="0" err="1"/>
              <a:t>well</a:t>
            </a:r>
            <a:r>
              <a:rPr lang="pt-BR" sz="1200" i="1" dirty="0"/>
              <a:t> </a:t>
            </a:r>
            <a:r>
              <a:rPr lang="pt-BR" sz="1200" i="1" dirty="0" err="1"/>
              <a:t>graded</a:t>
            </a:r>
            <a:r>
              <a:rPr lang="pt-BR" sz="1200" i="1" dirty="0"/>
              <a:t>”): </a:t>
            </a:r>
            <a:r>
              <a:rPr lang="pt-BR" sz="1200" b="1" i="1" dirty="0"/>
              <a:t>GW, SW</a:t>
            </a:r>
          </a:p>
          <a:p>
            <a:pPr>
              <a:buNone/>
            </a:pPr>
            <a:r>
              <a:rPr lang="pt-BR" sz="1200" dirty="0"/>
              <a:t>• mal graduados - P (“</a:t>
            </a:r>
            <a:r>
              <a:rPr lang="pt-BR" sz="1200" i="1" dirty="0" err="1"/>
              <a:t>poor</a:t>
            </a:r>
            <a:r>
              <a:rPr lang="pt-BR" sz="1200" i="1" dirty="0"/>
              <a:t> </a:t>
            </a:r>
            <a:r>
              <a:rPr lang="pt-BR" sz="1200" i="1" dirty="0" err="1"/>
              <a:t>graded</a:t>
            </a:r>
            <a:r>
              <a:rPr lang="pt-BR" sz="1200" i="1" dirty="0"/>
              <a:t>”): </a:t>
            </a:r>
            <a:r>
              <a:rPr lang="pt-BR" sz="1200" b="1" i="1" dirty="0"/>
              <a:t>GP, SP</a:t>
            </a:r>
          </a:p>
          <a:p>
            <a:pPr>
              <a:buNone/>
            </a:pPr>
            <a:r>
              <a:rPr lang="pt-BR" sz="1200" dirty="0"/>
              <a:t>– com finos (+ de 12%) - gráfico de plasticidade de Casagrande</a:t>
            </a:r>
          </a:p>
          <a:p>
            <a:pPr>
              <a:buNone/>
            </a:pPr>
            <a:r>
              <a:rPr lang="pt-BR" sz="1200" dirty="0"/>
              <a:t>• argiloso - C (“</a:t>
            </a:r>
            <a:r>
              <a:rPr lang="pt-BR" sz="1200" i="1" dirty="0" err="1"/>
              <a:t>clay</a:t>
            </a:r>
            <a:r>
              <a:rPr lang="pt-BR" sz="1200" i="1" dirty="0"/>
              <a:t>”): </a:t>
            </a:r>
            <a:r>
              <a:rPr lang="pt-BR" sz="1200" b="1" i="1" dirty="0"/>
              <a:t>GC, SC</a:t>
            </a:r>
          </a:p>
          <a:p>
            <a:pPr>
              <a:buNone/>
            </a:pPr>
            <a:r>
              <a:rPr lang="pt-BR" sz="1200" dirty="0"/>
              <a:t>• </a:t>
            </a:r>
            <a:r>
              <a:rPr lang="pt-BR" sz="1200" dirty="0" err="1"/>
              <a:t>siltoso</a:t>
            </a:r>
            <a:r>
              <a:rPr lang="pt-BR" sz="1200" dirty="0"/>
              <a:t> - M (palavra sueca “</a:t>
            </a:r>
            <a:r>
              <a:rPr lang="pt-BR" sz="1200" i="1" dirty="0"/>
              <a:t>mo”): </a:t>
            </a:r>
            <a:r>
              <a:rPr lang="pt-BR" sz="1200" b="1" i="1" dirty="0"/>
              <a:t>GM, SM</a:t>
            </a:r>
          </a:p>
          <a:p>
            <a:pPr>
              <a:buNone/>
            </a:pPr>
            <a:r>
              <a:rPr lang="pt-BR" sz="1200" dirty="0"/>
              <a:t>– entre 5 e 12% de finos - símbolo duplo. Ex: </a:t>
            </a:r>
            <a:r>
              <a:rPr lang="pt-BR" sz="1200" b="1" dirty="0"/>
              <a:t>GW-GM</a:t>
            </a:r>
          </a:p>
          <a:p>
            <a:pPr>
              <a:buNone/>
            </a:pPr>
            <a:r>
              <a:rPr lang="pt-BR" sz="1200" dirty="0"/>
              <a:t>Os solos finos são divididos em:</a:t>
            </a:r>
          </a:p>
          <a:p>
            <a:pPr>
              <a:buNone/>
            </a:pPr>
            <a:r>
              <a:rPr lang="pt-BR" sz="1200" dirty="0"/>
              <a:t>• ARGILAS- C: acima da linha A no gráfico de plasticidade</a:t>
            </a:r>
          </a:p>
          <a:p>
            <a:pPr>
              <a:buNone/>
            </a:pPr>
            <a:r>
              <a:rPr lang="pt-BR" sz="1200" dirty="0"/>
              <a:t>• SILTES- M: abaixo da linha A no gráfico de plasticidade</a:t>
            </a:r>
          </a:p>
          <a:p>
            <a:pPr>
              <a:buNone/>
            </a:pPr>
            <a:r>
              <a:rPr lang="pt-BR" sz="1200" dirty="0"/>
              <a:t>• SOLOS ORGÂNICOS - O (“</a:t>
            </a:r>
            <a:r>
              <a:rPr lang="pt-BR" sz="1200" i="1" dirty="0" err="1"/>
              <a:t>organic</a:t>
            </a:r>
            <a:r>
              <a:rPr lang="pt-BR" sz="1200" i="1" dirty="0"/>
              <a:t>”): abaixo da linha A, cor e odor</a:t>
            </a:r>
          </a:p>
          <a:p>
            <a:pPr>
              <a:buNone/>
            </a:pPr>
            <a:r>
              <a:rPr lang="pt-BR" sz="1200" dirty="0"/>
              <a:t>característicos e limites do solo seco em estufa</a:t>
            </a:r>
          </a:p>
          <a:p>
            <a:pPr>
              <a:buNone/>
            </a:pPr>
            <a:r>
              <a:rPr lang="pt-BR" sz="1200" dirty="0"/>
              <a:t>– baixa compressibilidade (</a:t>
            </a:r>
            <a:r>
              <a:rPr lang="pt-BR" sz="1200" dirty="0" err="1"/>
              <a:t>wl</a:t>
            </a:r>
            <a:r>
              <a:rPr lang="pt-BR" sz="1200" dirty="0"/>
              <a:t> &lt; 50%) - L (“</a:t>
            </a:r>
            <a:r>
              <a:rPr lang="pt-BR" sz="1200" i="1" dirty="0" err="1"/>
              <a:t>low</a:t>
            </a:r>
            <a:r>
              <a:rPr lang="pt-BR" sz="1200" i="1" dirty="0"/>
              <a:t>”): </a:t>
            </a:r>
            <a:r>
              <a:rPr lang="pt-BR" sz="1200" b="1" i="1" dirty="0"/>
              <a:t>CL, ML, OL</a:t>
            </a:r>
          </a:p>
          <a:p>
            <a:pPr>
              <a:buNone/>
            </a:pPr>
            <a:r>
              <a:rPr lang="pt-BR" sz="1200" dirty="0"/>
              <a:t>– alta compressibilidade (</a:t>
            </a:r>
            <a:r>
              <a:rPr lang="pt-BR" sz="1200" dirty="0" err="1"/>
              <a:t>wl</a:t>
            </a:r>
            <a:r>
              <a:rPr lang="pt-BR" sz="1200" dirty="0"/>
              <a:t> &gt; 50%) - H (“</a:t>
            </a:r>
            <a:r>
              <a:rPr lang="pt-BR" sz="1200" i="1" dirty="0" err="1"/>
              <a:t>high</a:t>
            </a:r>
            <a:r>
              <a:rPr lang="pt-BR" sz="1200" i="1" dirty="0"/>
              <a:t>”): </a:t>
            </a:r>
            <a:r>
              <a:rPr lang="pt-BR" sz="1200" b="1" i="1" dirty="0"/>
              <a:t>CH, MH, OH</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l="25798" t="10102" r="23693" b="4034"/>
          <a:stretch>
            <a:fillRect/>
          </a:stretch>
        </p:blipFill>
        <p:spPr bwMode="auto">
          <a:xfrm>
            <a:off x="1385047" y="80962"/>
            <a:ext cx="6234953" cy="662463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sz="2800" b="1" dirty="0"/>
              <a:t>Critérios para classificação no SUCS (ASTM, 1983): Propriedades inferidas a partir da classificação SUCS.</a:t>
            </a:r>
          </a:p>
        </p:txBody>
      </p:sp>
      <p:sp>
        <p:nvSpPr>
          <p:cNvPr id="3" name="Espaço Reservado para Conteúdo 2"/>
          <p:cNvSpPr>
            <a:spLocks noGrp="1"/>
          </p:cNvSpPr>
          <p:nvPr>
            <p:ph idx="1"/>
          </p:nvPr>
        </p:nvSpPr>
        <p:spPr/>
        <p:txBody>
          <a:bodyPr>
            <a:normAutofit fontScale="62500" lnSpcReduction="20000"/>
          </a:bodyPr>
          <a:lstStyle/>
          <a:p>
            <a:pPr>
              <a:buNone/>
            </a:pPr>
            <a:r>
              <a:rPr lang="pt-BR" b="1" dirty="0"/>
              <a:t>Mas... Existem Limitações dos sistemas de classificação convencionais:</a:t>
            </a:r>
          </a:p>
          <a:p>
            <a:pPr>
              <a:buNone/>
            </a:pPr>
            <a:r>
              <a:rPr lang="pt-BR" dirty="0"/>
              <a:t>Os sistemas de classificação tradicionais foram desenvolvidos com</a:t>
            </a:r>
          </a:p>
          <a:p>
            <a:pPr>
              <a:buNone/>
            </a:pPr>
            <a:r>
              <a:rPr lang="pt-BR" dirty="0"/>
              <a:t>base na experiência acumulada com solos de clima temperado</a:t>
            </a:r>
          </a:p>
          <a:p>
            <a:pPr>
              <a:buNone/>
            </a:pPr>
            <a:r>
              <a:rPr lang="pt-BR" dirty="0"/>
              <a:t>→ limitações e incompatibilidades quando aplicadas a solos</a:t>
            </a:r>
          </a:p>
          <a:p>
            <a:pPr>
              <a:buNone/>
            </a:pPr>
            <a:r>
              <a:rPr lang="pt-BR" dirty="0"/>
              <a:t>tropicais e subtropicais:</a:t>
            </a:r>
          </a:p>
          <a:p>
            <a:pPr>
              <a:buNone/>
            </a:pPr>
            <a:r>
              <a:rPr lang="pt-BR" dirty="0"/>
              <a:t>• elevada dispersão de resultados de ensaios referentes às</a:t>
            </a:r>
          </a:p>
          <a:p>
            <a:pPr>
              <a:buNone/>
            </a:pPr>
            <a:r>
              <a:rPr lang="pt-BR" dirty="0"/>
              <a:t>propriedades-índices (limites de consistência e granulometria);</a:t>
            </a:r>
          </a:p>
          <a:p>
            <a:pPr>
              <a:buNone/>
            </a:pPr>
            <a:r>
              <a:rPr lang="pt-BR" dirty="0"/>
              <a:t>• materiais finos com comportamento diferenciado, mesmo</a:t>
            </a:r>
          </a:p>
          <a:p>
            <a:pPr>
              <a:buNone/>
            </a:pPr>
            <a:r>
              <a:rPr lang="pt-BR" dirty="0"/>
              <a:t>apresentando limites de consistência aproximados;</a:t>
            </a:r>
          </a:p>
          <a:p>
            <a:pPr>
              <a:buNone/>
            </a:pPr>
            <a:r>
              <a:rPr lang="pt-BR" dirty="0"/>
              <a:t>• ocorrência de solos argilosos tanto acima como abaixo da linha A do</a:t>
            </a:r>
          </a:p>
          <a:p>
            <a:pPr>
              <a:buNone/>
            </a:pPr>
            <a:r>
              <a:rPr lang="pt-BR" dirty="0"/>
              <a:t>gráfico de plasticidade;</a:t>
            </a:r>
          </a:p>
          <a:p>
            <a:pPr>
              <a:buNone/>
            </a:pPr>
            <a:r>
              <a:rPr lang="pt-BR" dirty="0"/>
              <a:t>• diferenças quanto às propriedades inferidas e o comportamento</a:t>
            </a:r>
          </a:p>
          <a:p>
            <a:pPr>
              <a:buNone/>
            </a:pPr>
            <a:r>
              <a:rPr lang="pt-BR" dirty="0"/>
              <a:t>geotécnico real (resistência, compressibilidade e propriedades</a:t>
            </a:r>
          </a:p>
          <a:p>
            <a:pPr>
              <a:buNone/>
            </a:pPr>
            <a:r>
              <a:rPr lang="pt-BR" dirty="0"/>
              <a:t>hidráulicas).</a:t>
            </a:r>
          </a:p>
          <a:p>
            <a:pPr>
              <a:buNone/>
            </a:pPr>
            <a:endParaRPr lang="pt-B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normAutofit fontScale="90000"/>
          </a:bodyPr>
          <a:lstStyle/>
          <a:p>
            <a:r>
              <a:rPr lang="pt-BR" dirty="0"/>
              <a:t>Classificação MCT (M - </a:t>
            </a:r>
            <a:r>
              <a:rPr lang="pt-BR" dirty="0" err="1"/>
              <a:t>miniautura</a:t>
            </a:r>
            <a:r>
              <a:rPr lang="pt-BR" dirty="0"/>
              <a:t>, C - compactação, T - tropical)</a:t>
            </a:r>
          </a:p>
        </p:txBody>
      </p:sp>
      <p:sp>
        <p:nvSpPr>
          <p:cNvPr id="3" name="Espaço Reservado para Conteúdo 2"/>
          <p:cNvSpPr>
            <a:spLocks noGrp="1"/>
          </p:cNvSpPr>
          <p:nvPr>
            <p:ph idx="1"/>
          </p:nvPr>
        </p:nvSpPr>
        <p:spPr/>
        <p:txBody>
          <a:bodyPr>
            <a:normAutofit fontScale="47500" lnSpcReduction="20000"/>
          </a:bodyPr>
          <a:lstStyle/>
          <a:p>
            <a:pPr>
              <a:buNone/>
            </a:pPr>
            <a:r>
              <a:rPr lang="pt-BR" dirty="0"/>
              <a:t>Sistema proposto por </a:t>
            </a:r>
            <a:r>
              <a:rPr lang="pt-BR" dirty="0" err="1"/>
              <a:t>Nogami</a:t>
            </a:r>
            <a:r>
              <a:rPr lang="pt-BR" dirty="0"/>
              <a:t> e </a:t>
            </a:r>
            <a:r>
              <a:rPr lang="pt-BR" dirty="0" err="1"/>
              <a:t>Villibor</a:t>
            </a:r>
            <a:r>
              <a:rPr lang="pt-BR" dirty="0"/>
              <a:t> (1981).</a:t>
            </a:r>
          </a:p>
          <a:p>
            <a:pPr>
              <a:buNone/>
            </a:pPr>
            <a:r>
              <a:rPr lang="pt-BR" dirty="0"/>
              <a:t>Baseada em ensaios de compactação Mini-MCV e ensaios de perda</a:t>
            </a:r>
          </a:p>
          <a:p>
            <a:pPr>
              <a:buNone/>
            </a:pPr>
            <a:r>
              <a:rPr lang="pt-BR" dirty="0"/>
              <a:t>por imersão com corpos de prova de 50 mm de diâmetro ⇒</a:t>
            </a:r>
          </a:p>
          <a:p>
            <a:pPr>
              <a:buNone/>
            </a:pPr>
            <a:r>
              <a:rPr lang="pt-BR" dirty="0"/>
              <a:t>estimativa de propriedades mecânicas e hidráulicas de solos</a:t>
            </a:r>
          </a:p>
          <a:p>
            <a:pPr>
              <a:buNone/>
            </a:pPr>
            <a:r>
              <a:rPr lang="pt-BR" dirty="0"/>
              <a:t>tropicais compactados.</a:t>
            </a:r>
          </a:p>
          <a:p>
            <a:pPr>
              <a:buNone/>
            </a:pPr>
            <a:r>
              <a:rPr lang="pt-BR" dirty="0"/>
              <a:t>Agrupa os solos em duas classes de comportamento distintas:</a:t>
            </a:r>
          </a:p>
          <a:p>
            <a:pPr>
              <a:buNone/>
            </a:pPr>
            <a:r>
              <a:rPr lang="pt-BR" dirty="0"/>
              <a:t>• solos de comportamento laterítico (L)</a:t>
            </a:r>
          </a:p>
          <a:p>
            <a:pPr>
              <a:buNone/>
            </a:pPr>
            <a:r>
              <a:rPr lang="pt-BR" dirty="0"/>
              <a:t>• solos de comportamento não laterítico (N)</a:t>
            </a:r>
          </a:p>
          <a:p>
            <a:pPr>
              <a:buNone/>
            </a:pPr>
            <a:r>
              <a:rPr lang="pt-BR" dirty="0"/>
              <a:t>Subdivididas em 7 grupos:</a:t>
            </a:r>
          </a:p>
          <a:p>
            <a:pPr>
              <a:buNone/>
            </a:pPr>
            <a:r>
              <a:rPr lang="pt-BR" dirty="0"/>
              <a:t>• LG’ - argilas </a:t>
            </a:r>
            <a:r>
              <a:rPr lang="pt-BR" dirty="0" err="1"/>
              <a:t>lateríticas</a:t>
            </a:r>
            <a:r>
              <a:rPr lang="pt-BR" dirty="0"/>
              <a:t> e argilas </a:t>
            </a:r>
            <a:r>
              <a:rPr lang="pt-BR" dirty="0" err="1"/>
              <a:t>lateríticas</a:t>
            </a:r>
            <a:r>
              <a:rPr lang="pt-BR" dirty="0"/>
              <a:t> arenosas</a:t>
            </a:r>
          </a:p>
          <a:p>
            <a:pPr>
              <a:buNone/>
            </a:pPr>
            <a:r>
              <a:rPr lang="pt-BR" dirty="0"/>
              <a:t>• LA’ - areias argilosas </a:t>
            </a:r>
            <a:r>
              <a:rPr lang="pt-BR" dirty="0" err="1"/>
              <a:t>lateríticas</a:t>
            </a:r>
            <a:endParaRPr lang="pt-BR" dirty="0"/>
          </a:p>
          <a:p>
            <a:pPr>
              <a:buNone/>
            </a:pPr>
            <a:r>
              <a:rPr lang="pt-BR" dirty="0"/>
              <a:t>• LA - areias com pouca argila </a:t>
            </a:r>
            <a:r>
              <a:rPr lang="pt-BR" dirty="0" err="1"/>
              <a:t>laterítica</a:t>
            </a:r>
            <a:endParaRPr lang="pt-BR" dirty="0"/>
          </a:p>
          <a:p>
            <a:pPr>
              <a:buNone/>
            </a:pPr>
            <a:r>
              <a:rPr lang="pt-BR" dirty="0"/>
              <a:t>• NG’ - argilas, argilas </a:t>
            </a:r>
            <a:r>
              <a:rPr lang="pt-BR" dirty="0" err="1"/>
              <a:t>siltosas</a:t>
            </a:r>
            <a:r>
              <a:rPr lang="pt-BR" dirty="0"/>
              <a:t> e argilas arenosas não </a:t>
            </a:r>
            <a:r>
              <a:rPr lang="pt-BR" dirty="0" err="1"/>
              <a:t>lateríticas</a:t>
            </a:r>
            <a:endParaRPr lang="pt-BR" dirty="0"/>
          </a:p>
          <a:p>
            <a:pPr>
              <a:buNone/>
            </a:pPr>
            <a:r>
              <a:rPr lang="pt-BR" dirty="0"/>
              <a:t>• NS’ - </a:t>
            </a:r>
            <a:r>
              <a:rPr lang="pt-BR" dirty="0" err="1"/>
              <a:t>siltes</a:t>
            </a:r>
            <a:r>
              <a:rPr lang="pt-BR" dirty="0"/>
              <a:t> </a:t>
            </a:r>
            <a:r>
              <a:rPr lang="pt-BR" dirty="0" err="1"/>
              <a:t>cauliníticos</a:t>
            </a:r>
            <a:r>
              <a:rPr lang="pt-BR" dirty="0"/>
              <a:t> e </a:t>
            </a:r>
            <a:r>
              <a:rPr lang="pt-BR" dirty="0" err="1"/>
              <a:t>micáceos</a:t>
            </a:r>
            <a:r>
              <a:rPr lang="pt-BR" dirty="0"/>
              <a:t>, </a:t>
            </a:r>
            <a:r>
              <a:rPr lang="pt-BR" dirty="0" err="1"/>
              <a:t>siltes</a:t>
            </a:r>
            <a:r>
              <a:rPr lang="pt-BR" dirty="0"/>
              <a:t> arenosos e </a:t>
            </a:r>
            <a:r>
              <a:rPr lang="pt-BR" dirty="0" err="1"/>
              <a:t>siltes</a:t>
            </a:r>
            <a:r>
              <a:rPr lang="pt-BR" dirty="0"/>
              <a:t> argilosos</a:t>
            </a:r>
          </a:p>
          <a:p>
            <a:pPr>
              <a:buNone/>
            </a:pPr>
            <a:r>
              <a:rPr lang="pt-BR" dirty="0"/>
              <a:t>não lateríticos</a:t>
            </a:r>
          </a:p>
          <a:p>
            <a:pPr>
              <a:buNone/>
            </a:pPr>
            <a:r>
              <a:rPr lang="pt-BR" dirty="0"/>
              <a:t>• NA’ - areias </a:t>
            </a:r>
            <a:r>
              <a:rPr lang="pt-BR" dirty="0" err="1"/>
              <a:t>siltosas</a:t>
            </a:r>
            <a:r>
              <a:rPr lang="pt-BR" dirty="0"/>
              <a:t> e areias argilosas não </a:t>
            </a:r>
            <a:r>
              <a:rPr lang="pt-BR" dirty="0" err="1"/>
              <a:t>lateríticas</a:t>
            </a:r>
            <a:endParaRPr lang="pt-BR" dirty="0"/>
          </a:p>
          <a:p>
            <a:pPr>
              <a:buNone/>
            </a:pPr>
            <a:r>
              <a:rPr lang="pt-BR" dirty="0"/>
              <a:t>• NA - areias </a:t>
            </a:r>
            <a:r>
              <a:rPr lang="pt-BR" dirty="0" err="1"/>
              <a:t>siltosas</a:t>
            </a:r>
            <a:r>
              <a:rPr lang="pt-BR" dirty="0"/>
              <a:t> com </a:t>
            </a:r>
            <a:r>
              <a:rPr lang="pt-BR" dirty="0" err="1"/>
              <a:t>siltes</a:t>
            </a:r>
            <a:r>
              <a:rPr lang="pt-BR" dirty="0"/>
              <a:t> quartzosos e com </a:t>
            </a:r>
            <a:r>
              <a:rPr lang="pt-BR" dirty="0" err="1"/>
              <a:t>siltes</a:t>
            </a:r>
            <a:r>
              <a:rPr lang="pt-BR" dirty="0"/>
              <a:t> argilosos não</a:t>
            </a:r>
          </a:p>
          <a:p>
            <a:pPr>
              <a:buNone/>
            </a:pPr>
            <a:r>
              <a:rPr lang="pt-BR" dirty="0" err="1"/>
              <a:t>lateríticas</a:t>
            </a:r>
            <a:endParaRPr lang="pt-B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24">
            <a:extLst>
              <a:ext uri="{FF2B5EF4-FFF2-40B4-BE49-F238E27FC236}">
                <a16:creationId xmlns:a16="http://schemas.microsoft.com/office/drawing/2014/main" id="{E9B60948-EF26-4CA2-A1E6-18C2C6C2FED5}"/>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ela 4"/>
          <p:cNvGraphicFramePr>
            <a:graphicFrameLocks noGrp="1"/>
          </p:cNvGraphicFramePr>
          <p:nvPr/>
        </p:nvGraphicFramePr>
        <p:xfrm>
          <a:off x="7162800" y="152400"/>
          <a:ext cx="1676400" cy="2125662"/>
        </p:xfrm>
        <a:graphic>
          <a:graphicData uri="http://schemas.openxmlformats.org/drawingml/2006/table">
            <a:tbl>
              <a:tblPr>
                <a:tableStyleId>{5C22544A-7EE6-4342-B048-85BDC9FD1C3A}</a:tableStyleId>
              </a:tblPr>
              <a:tblGrid>
                <a:gridCol w="8382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tblGrid>
              <a:tr h="200025">
                <a:tc gridSpan="2">
                  <a:txBody>
                    <a:bodyPr/>
                    <a:lstStyle/>
                    <a:p>
                      <a:pPr algn="l" fontAlgn="ctr"/>
                      <a:r>
                        <a:rPr lang="pt-BR" sz="1100" u="none" strike="noStrike">
                          <a:effectLst/>
                        </a:rPr>
                        <a:t>Legenda de Classificação </a:t>
                      </a:r>
                      <a:endParaRPr lang="pt-BR" sz="1100" b="1" i="0" u="none" strike="noStrike">
                        <a:effectLst/>
                        <a:latin typeface="Arial" panose="020B0604020202020204" pitchFamily="34" charset="0"/>
                      </a:endParaRPr>
                    </a:p>
                  </a:txBody>
                  <a:tcPr marL="9525" marR="9525" marT="9525" marB="0" anchor="ctr"/>
                </a:tc>
                <a:tc hMerge="1">
                  <a:txBody>
                    <a:bodyPr/>
                    <a:lstStyle/>
                    <a:p>
                      <a:endParaRPr lang="pt-BR"/>
                    </a:p>
                  </a:txBody>
                  <a:tcPr/>
                </a:tc>
                <a:extLst>
                  <a:ext uri="{0D108BD9-81ED-4DB2-BD59-A6C34878D82A}">
                    <a16:rowId xmlns:a16="http://schemas.microsoft.com/office/drawing/2014/main" val="10000"/>
                  </a:ext>
                </a:extLst>
              </a:tr>
              <a:tr h="190500">
                <a:tc>
                  <a:txBody>
                    <a:bodyPr/>
                    <a:lstStyle/>
                    <a:p>
                      <a:pPr algn="r" fontAlgn="ctr"/>
                      <a:endParaRPr lang="pt-BR" sz="1100" b="0" i="0" u="none" strike="noStrike" dirty="0">
                        <a:solidFill>
                          <a:srgbClr val="FFFFFF"/>
                        </a:solidFill>
                        <a:effectLst/>
                        <a:latin typeface="Arial" panose="020B0604020202020204" pitchFamily="34" charset="0"/>
                      </a:endParaRPr>
                    </a:p>
                  </a:txBody>
                  <a:tcPr marL="9525" marR="9525" marT="9525" marB="0" anchor="ctr"/>
                </a:tc>
                <a:tc>
                  <a:txBody>
                    <a:bodyPr/>
                    <a:lstStyle/>
                    <a:p>
                      <a:pPr algn="l" fontAlgn="ctr"/>
                      <a:endParaRPr lang="pt-BR" sz="1100" b="0" i="0" u="none" strike="noStrike">
                        <a:solidFill>
                          <a:srgbClr val="FFFFFF"/>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1"/>
                  </a:ext>
                </a:extLst>
              </a:tr>
              <a:tr h="190500">
                <a:tc>
                  <a:txBody>
                    <a:bodyPr/>
                    <a:lstStyle/>
                    <a:p>
                      <a:pPr algn="r" fontAlgn="ctr"/>
                      <a:endParaRPr lang="pt-BR" sz="1100" b="0" i="0" u="none" strike="noStrike" dirty="0">
                        <a:solidFill>
                          <a:srgbClr val="FFFFFF"/>
                        </a:solidFill>
                        <a:effectLst/>
                        <a:latin typeface="Arial" panose="020B0604020202020204" pitchFamily="34" charset="0"/>
                      </a:endParaRPr>
                    </a:p>
                  </a:txBody>
                  <a:tcPr marL="9525" marR="9525" marT="9525" marB="0" anchor="ctr"/>
                </a:tc>
                <a:tc>
                  <a:txBody>
                    <a:bodyPr/>
                    <a:lstStyle/>
                    <a:p>
                      <a:pPr algn="l" fontAlgn="ctr"/>
                      <a:endParaRPr lang="pt-BR" sz="1100" b="0" i="0" u="none" strike="noStrike" dirty="0">
                        <a:solidFill>
                          <a:srgbClr val="FFFFFF"/>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2"/>
                  </a:ext>
                </a:extLst>
              </a:tr>
              <a:tr h="180975">
                <a:tc gridSpan="2">
                  <a:txBody>
                    <a:bodyPr/>
                    <a:lstStyle/>
                    <a:p>
                      <a:pPr algn="l" fontAlgn="ctr"/>
                      <a:r>
                        <a:rPr lang="pt-BR" sz="1100" u="none" strike="noStrike">
                          <a:effectLst/>
                        </a:rPr>
                        <a:t>Solo de comportamento</a:t>
                      </a:r>
                      <a:endParaRPr lang="pt-BR" sz="1100" b="0" i="0" u="none" strike="noStrike">
                        <a:effectLst/>
                        <a:latin typeface="Arial" panose="020B0604020202020204" pitchFamily="34" charset="0"/>
                      </a:endParaRPr>
                    </a:p>
                  </a:txBody>
                  <a:tcPr marL="9525" marR="9525" marT="9525" marB="0" anchor="ctr"/>
                </a:tc>
                <a:tc hMerge="1">
                  <a:txBody>
                    <a:bodyPr/>
                    <a:lstStyle/>
                    <a:p>
                      <a:endParaRPr lang="pt-BR"/>
                    </a:p>
                  </a:txBody>
                  <a:tcPr/>
                </a:tc>
                <a:extLst>
                  <a:ext uri="{0D108BD9-81ED-4DB2-BD59-A6C34878D82A}">
                    <a16:rowId xmlns:a16="http://schemas.microsoft.com/office/drawing/2014/main" val="10003"/>
                  </a:ext>
                </a:extLst>
              </a:tr>
              <a:tr h="258762">
                <a:tc gridSpan="2">
                  <a:txBody>
                    <a:bodyPr/>
                    <a:lstStyle/>
                    <a:p>
                      <a:pPr algn="l" fontAlgn="ctr"/>
                      <a:r>
                        <a:rPr lang="pt-BR" sz="1100" u="none" strike="noStrike">
                          <a:effectLst/>
                        </a:rPr>
                        <a:t>N - Não Laterítico</a:t>
                      </a:r>
                      <a:endParaRPr lang="pt-BR" sz="1100" b="0" i="0" u="none" strike="noStrike">
                        <a:effectLst/>
                        <a:latin typeface="Arial" panose="020B0604020202020204" pitchFamily="34" charset="0"/>
                      </a:endParaRPr>
                    </a:p>
                  </a:txBody>
                  <a:tcPr marL="9525" marR="9525" marT="9525" marB="0" anchor="ctr"/>
                </a:tc>
                <a:tc hMerge="1">
                  <a:txBody>
                    <a:bodyPr/>
                    <a:lstStyle/>
                    <a:p>
                      <a:endParaRPr lang="pt-BR"/>
                    </a:p>
                  </a:txBody>
                  <a:tcPr/>
                </a:tc>
                <a:extLst>
                  <a:ext uri="{0D108BD9-81ED-4DB2-BD59-A6C34878D82A}">
                    <a16:rowId xmlns:a16="http://schemas.microsoft.com/office/drawing/2014/main" val="10004"/>
                  </a:ext>
                </a:extLst>
              </a:tr>
              <a:tr h="180975">
                <a:tc gridSpan="2">
                  <a:txBody>
                    <a:bodyPr/>
                    <a:lstStyle/>
                    <a:p>
                      <a:pPr algn="l" fontAlgn="ctr"/>
                      <a:r>
                        <a:rPr lang="pt-BR" sz="1100" u="none" strike="noStrike">
                          <a:effectLst/>
                        </a:rPr>
                        <a:t>L - Laterítico</a:t>
                      </a:r>
                      <a:endParaRPr lang="pt-BR" sz="1100" b="0" i="0" u="none" strike="noStrike">
                        <a:effectLst/>
                        <a:latin typeface="Arial" panose="020B0604020202020204" pitchFamily="34" charset="0"/>
                      </a:endParaRPr>
                    </a:p>
                  </a:txBody>
                  <a:tcPr marL="9525" marR="9525" marT="9525" marB="0" anchor="ctr"/>
                </a:tc>
                <a:tc hMerge="1">
                  <a:txBody>
                    <a:bodyPr/>
                    <a:lstStyle/>
                    <a:p>
                      <a:endParaRPr lang="pt-BR"/>
                    </a:p>
                  </a:txBody>
                  <a:tcPr/>
                </a:tc>
                <a:extLst>
                  <a:ext uri="{0D108BD9-81ED-4DB2-BD59-A6C34878D82A}">
                    <a16:rowId xmlns:a16="http://schemas.microsoft.com/office/drawing/2014/main" val="10005"/>
                  </a:ext>
                </a:extLst>
              </a:tr>
              <a:tr h="190500">
                <a:tc>
                  <a:txBody>
                    <a:bodyPr/>
                    <a:lstStyle/>
                    <a:p>
                      <a:pPr algn="l" fontAlgn="ctr"/>
                      <a:endParaRPr lang="pt-BR" sz="1100" b="0" i="0" u="none" strike="noStrike">
                        <a:effectLst/>
                        <a:latin typeface="Arial" panose="020B0604020202020204" pitchFamily="34" charset="0"/>
                      </a:endParaRPr>
                    </a:p>
                  </a:txBody>
                  <a:tcPr marL="9525" marR="9525" marT="9525" marB="0" anchor="ctr"/>
                </a:tc>
                <a:tc>
                  <a:txBody>
                    <a:bodyPr/>
                    <a:lstStyle/>
                    <a:p>
                      <a:pPr algn="l" fontAlgn="ctr"/>
                      <a:endParaRPr lang="pt-BR" sz="1100" b="0" i="0" u="none" strike="noStrike">
                        <a:effectLst/>
                        <a:latin typeface="Arial" panose="020B0604020202020204" pitchFamily="34" charset="0"/>
                      </a:endParaRPr>
                    </a:p>
                  </a:txBody>
                  <a:tcPr marL="9525" marR="9525" marT="9525" marB="0" anchor="ctr"/>
                </a:tc>
                <a:extLst>
                  <a:ext uri="{0D108BD9-81ED-4DB2-BD59-A6C34878D82A}">
                    <a16:rowId xmlns:a16="http://schemas.microsoft.com/office/drawing/2014/main" val="10006"/>
                  </a:ext>
                </a:extLst>
              </a:tr>
              <a:tr h="180975">
                <a:tc>
                  <a:txBody>
                    <a:bodyPr/>
                    <a:lstStyle/>
                    <a:p>
                      <a:pPr algn="l" fontAlgn="ctr"/>
                      <a:r>
                        <a:rPr lang="pt-BR" sz="1100" u="none" strike="noStrike">
                          <a:effectLst/>
                        </a:rPr>
                        <a:t>A - Areia</a:t>
                      </a:r>
                      <a:endParaRPr lang="pt-BR" sz="1100" b="0" i="0" u="none" strike="noStrike">
                        <a:effectLst/>
                        <a:latin typeface="Arial" panose="020B0604020202020204" pitchFamily="34" charset="0"/>
                      </a:endParaRPr>
                    </a:p>
                  </a:txBody>
                  <a:tcPr marL="9525" marR="9525" marT="9525" marB="0" anchor="ctr"/>
                </a:tc>
                <a:tc>
                  <a:txBody>
                    <a:bodyPr/>
                    <a:lstStyle/>
                    <a:p>
                      <a:pPr algn="l" fontAlgn="ctr"/>
                      <a:endParaRPr lang="pt-BR" sz="1100" b="0" i="0" u="none" strike="noStrike">
                        <a:effectLst/>
                        <a:latin typeface="Arial" panose="020B0604020202020204" pitchFamily="34" charset="0"/>
                      </a:endParaRPr>
                    </a:p>
                  </a:txBody>
                  <a:tcPr marL="9525" marR="9525" marT="9525" marB="0" anchor="ctr"/>
                </a:tc>
                <a:extLst>
                  <a:ext uri="{0D108BD9-81ED-4DB2-BD59-A6C34878D82A}">
                    <a16:rowId xmlns:a16="http://schemas.microsoft.com/office/drawing/2014/main" val="10007"/>
                  </a:ext>
                </a:extLst>
              </a:tr>
              <a:tr h="190500">
                <a:tc gridSpan="2">
                  <a:txBody>
                    <a:bodyPr/>
                    <a:lstStyle/>
                    <a:p>
                      <a:pPr algn="l" fontAlgn="ctr"/>
                      <a:r>
                        <a:rPr lang="pt-BR" sz="1100" u="none" strike="noStrike">
                          <a:effectLst/>
                        </a:rPr>
                        <a:t>A' - Arenoso</a:t>
                      </a:r>
                      <a:endParaRPr lang="pt-BR" sz="1100" b="0" i="0" u="none" strike="noStrike">
                        <a:effectLst/>
                        <a:latin typeface="Arial" panose="020B0604020202020204" pitchFamily="34" charset="0"/>
                      </a:endParaRPr>
                    </a:p>
                  </a:txBody>
                  <a:tcPr marL="9525" marR="9525" marT="9525" marB="0" anchor="ctr"/>
                </a:tc>
                <a:tc hMerge="1">
                  <a:txBody>
                    <a:bodyPr/>
                    <a:lstStyle/>
                    <a:p>
                      <a:endParaRPr lang="pt-BR"/>
                    </a:p>
                  </a:txBody>
                  <a:tcPr/>
                </a:tc>
                <a:extLst>
                  <a:ext uri="{0D108BD9-81ED-4DB2-BD59-A6C34878D82A}">
                    <a16:rowId xmlns:a16="http://schemas.microsoft.com/office/drawing/2014/main" val="10008"/>
                  </a:ext>
                </a:extLst>
              </a:tr>
              <a:tr h="180975">
                <a:tc>
                  <a:txBody>
                    <a:bodyPr/>
                    <a:lstStyle/>
                    <a:p>
                      <a:pPr algn="l" fontAlgn="ctr"/>
                      <a:r>
                        <a:rPr lang="pt-BR" sz="1100" u="none" strike="noStrike">
                          <a:effectLst/>
                        </a:rPr>
                        <a:t>S' - Siltoso</a:t>
                      </a:r>
                      <a:endParaRPr lang="pt-BR" sz="1100" b="0" i="0" u="none" strike="noStrike">
                        <a:effectLst/>
                        <a:latin typeface="Arial" panose="020B0604020202020204" pitchFamily="34" charset="0"/>
                      </a:endParaRPr>
                    </a:p>
                  </a:txBody>
                  <a:tcPr marL="9525" marR="9525" marT="9525" marB="0" anchor="ctr"/>
                </a:tc>
                <a:tc>
                  <a:txBody>
                    <a:bodyPr/>
                    <a:lstStyle/>
                    <a:p>
                      <a:pPr algn="l" fontAlgn="ctr"/>
                      <a:endParaRPr lang="pt-BR" sz="1100" b="0" i="0" u="none" strike="noStrike">
                        <a:effectLst/>
                        <a:latin typeface="Arial" panose="020B0604020202020204" pitchFamily="34" charset="0"/>
                      </a:endParaRPr>
                    </a:p>
                  </a:txBody>
                  <a:tcPr marL="9525" marR="9525" marT="9525" marB="0" anchor="ctr"/>
                </a:tc>
                <a:extLst>
                  <a:ext uri="{0D108BD9-81ED-4DB2-BD59-A6C34878D82A}">
                    <a16:rowId xmlns:a16="http://schemas.microsoft.com/office/drawing/2014/main" val="10009"/>
                  </a:ext>
                </a:extLst>
              </a:tr>
              <a:tr h="180975">
                <a:tc gridSpan="2">
                  <a:txBody>
                    <a:bodyPr/>
                    <a:lstStyle/>
                    <a:p>
                      <a:pPr algn="l" fontAlgn="ctr"/>
                      <a:r>
                        <a:rPr lang="pt-BR" sz="1100" u="none" strike="noStrike" dirty="0">
                          <a:effectLst/>
                        </a:rPr>
                        <a:t>G' - Argiloso</a:t>
                      </a:r>
                      <a:endParaRPr lang="pt-BR" sz="1100" b="0" i="0" u="none" strike="noStrike" dirty="0">
                        <a:effectLst/>
                        <a:latin typeface="Arial" panose="020B0604020202020204" pitchFamily="34" charset="0"/>
                      </a:endParaRPr>
                    </a:p>
                  </a:txBody>
                  <a:tcPr marL="9525" marR="9525" marT="9525" marB="0" anchor="ctr"/>
                </a:tc>
                <a:tc hMerge="1">
                  <a:txBody>
                    <a:bodyPr/>
                    <a:lstStyle/>
                    <a:p>
                      <a:endParaRPr lang="pt-B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212286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1000" y="0"/>
            <a:ext cx="8534400" cy="838200"/>
          </a:xfrm>
        </p:spPr>
        <p:txBody>
          <a:bodyPr>
            <a:normAutofit fontScale="90000"/>
          </a:bodyPr>
          <a:lstStyle/>
          <a:p>
            <a:r>
              <a:rPr lang="pt-BR" b="1" dirty="0"/>
              <a:t>IDENTIFICAÇÃO DOS SOLOS EM CAMPO</a:t>
            </a:r>
          </a:p>
        </p:txBody>
      </p:sp>
      <p:sp>
        <p:nvSpPr>
          <p:cNvPr id="3" name="Espaço Reservado para Conteúdo 2"/>
          <p:cNvSpPr>
            <a:spLocks noGrp="1"/>
          </p:cNvSpPr>
          <p:nvPr>
            <p:ph idx="1"/>
          </p:nvPr>
        </p:nvSpPr>
        <p:spPr>
          <a:xfrm>
            <a:off x="228600" y="762000"/>
            <a:ext cx="8458200" cy="5943600"/>
          </a:xfrm>
        </p:spPr>
        <p:style>
          <a:lnRef idx="2">
            <a:schemeClr val="accent3"/>
          </a:lnRef>
          <a:fillRef idx="1">
            <a:schemeClr val="lt1"/>
          </a:fillRef>
          <a:effectRef idx="0">
            <a:schemeClr val="accent3"/>
          </a:effectRef>
          <a:fontRef idx="minor">
            <a:schemeClr val="dk1"/>
          </a:fontRef>
        </p:style>
        <p:txBody>
          <a:bodyPr>
            <a:noAutofit/>
          </a:bodyPr>
          <a:lstStyle/>
          <a:p>
            <a:pPr>
              <a:buNone/>
            </a:pPr>
            <a:r>
              <a:rPr lang="pt-BR" sz="1200" dirty="0"/>
              <a:t>Identificação expedita dos solos em campo → métodos manuais para identificação das classes do SUCS (norma ASTM - D-2488-84)</a:t>
            </a:r>
          </a:p>
          <a:p>
            <a:pPr>
              <a:buNone/>
            </a:pPr>
            <a:r>
              <a:rPr lang="pt-BR" sz="1200" b="1" dirty="0"/>
              <a:t>Solos grossos</a:t>
            </a:r>
          </a:p>
          <a:p>
            <a:pPr>
              <a:buNone/>
            </a:pPr>
            <a:r>
              <a:rPr lang="pt-BR" sz="1200" dirty="0"/>
              <a:t>– Exame da granulometria : Inspeção visual do solo destorroado (auxílio de lupa). Descrições: </a:t>
            </a:r>
            <a:r>
              <a:rPr lang="pt-BR" sz="1200" dirty="0" err="1"/>
              <a:t>angularidade</a:t>
            </a:r>
            <a:r>
              <a:rPr lang="pt-BR" sz="1200" dirty="0"/>
              <a:t>, forma, condição de umidade, reação ao ácido clorídrico, consistência, cimentação, estrutura, intervalo de tamanho de partícula, tamanho máximo de partícula, tamanho da areia, tamanho e dureza do cascalho.</a:t>
            </a:r>
          </a:p>
          <a:p>
            <a:pPr>
              <a:buNone/>
            </a:pPr>
            <a:r>
              <a:rPr lang="pt-BR" sz="1200" dirty="0"/>
              <a:t>Estima-se a % de pedregulhos e de matacões a para fração menor que 3” → % cascalho, areia e finos </a:t>
            </a:r>
          </a:p>
          <a:p>
            <a:pPr>
              <a:buNone/>
            </a:pPr>
            <a:r>
              <a:rPr lang="pt-BR" sz="1200" dirty="0"/>
              <a:t>• + que 50% partículas visíveis a olho nu → solo de granulação grossa</a:t>
            </a:r>
          </a:p>
          <a:p>
            <a:pPr>
              <a:buNone/>
            </a:pPr>
            <a:r>
              <a:rPr lang="pt-BR" sz="1200" dirty="0"/>
              <a:t>• - que 50% partículas visíveis a olho nu → solo de granulação fina</a:t>
            </a:r>
          </a:p>
          <a:p>
            <a:pPr>
              <a:buNone/>
            </a:pPr>
            <a:r>
              <a:rPr lang="pt-BR" sz="1200" dirty="0"/>
              <a:t>• + que 50% partículas retidas #4 → pedregulho</a:t>
            </a:r>
          </a:p>
          <a:p>
            <a:pPr>
              <a:buNone/>
            </a:pPr>
            <a:r>
              <a:rPr lang="pt-BR" sz="1200" dirty="0"/>
              <a:t>• + que 50% partículas passante #4 → areia</a:t>
            </a:r>
          </a:p>
          <a:p>
            <a:pPr>
              <a:buNone/>
            </a:pPr>
            <a:r>
              <a:rPr lang="pt-BR" sz="1200" b="1" dirty="0"/>
              <a:t>Solos finos</a:t>
            </a:r>
          </a:p>
          <a:p>
            <a:pPr>
              <a:buNone/>
            </a:pPr>
            <a:r>
              <a:rPr lang="pt-BR" sz="1200" dirty="0"/>
              <a:t>– Exame de resistência a seco : Resistência oferecida pelo torrão seco ao ar ao ser quebrado entre os dedos → indicação da natureza coloidal da fração fina.</a:t>
            </a:r>
          </a:p>
          <a:p>
            <a:pPr>
              <a:buNone/>
            </a:pPr>
            <a:r>
              <a:rPr lang="pt-BR" sz="1200" dirty="0"/>
              <a:t>• baixa resistência a seco → solos </a:t>
            </a:r>
            <a:r>
              <a:rPr lang="pt-BR" sz="1200" dirty="0" err="1"/>
              <a:t>siltosos</a:t>
            </a:r>
            <a:r>
              <a:rPr lang="pt-BR" sz="1200" dirty="0"/>
              <a:t> (MH e ML) e orgânicos</a:t>
            </a:r>
          </a:p>
          <a:p>
            <a:pPr>
              <a:buNone/>
            </a:pPr>
            <a:r>
              <a:rPr lang="pt-BR" sz="1200" dirty="0"/>
              <a:t>• média resistência a seco → argilas </a:t>
            </a:r>
            <a:r>
              <a:rPr lang="pt-BR" sz="1200" dirty="0" err="1"/>
              <a:t>cauliníticas</a:t>
            </a:r>
            <a:r>
              <a:rPr lang="pt-BR" sz="1200" dirty="0"/>
              <a:t> e orgânicas (abaixo da linha A)</a:t>
            </a:r>
          </a:p>
          <a:p>
            <a:pPr>
              <a:buNone/>
            </a:pPr>
            <a:r>
              <a:rPr lang="pt-BR" sz="1200" dirty="0"/>
              <a:t>• alta resistência a seco → solos argilosos (acima da linha A)</a:t>
            </a:r>
          </a:p>
          <a:p>
            <a:pPr>
              <a:buNone/>
            </a:pPr>
            <a:r>
              <a:rPr lang="pt-BR" sz="1200" dirty="0"/>
              <a:t>– Exame de </a:t>
            </a:r>
            <a:r>
              <a:rPr lang="pt-BR" sz="1200" dirty="0" err="1"/>
              <a:t>dilatância</a:t>
            </a:r>
            <a:r>
              <a:rPr lang="pt-BR" sz="1200" dirty="0"/>
              <a:t> : Uma porção de solo úmido é sacudida vigorosamente na palma da mão →</a:t>
            </a:r>
          </a:p>
          <a:p>
            <a:pPr>
              <a:buNone/>
            </a:pPr>
            <a:r>
              <a:rPr lang="pt-BR" sz="1200" dirty="0"/>
              <a:t>areias muito finas apresentam aspecto brilhante com exsudação de água, que desaparece com o reamassamento.</a:t>
            </a:r>
          </a:p>
          <a:p>
            <a:pPr>
              <a:buNone/>
            </a:pPr>
            <a:r>
              <a:rPr lang="pt-BR" sz="1200" dirty="0"/>
              <a:t>– Exame de rigidez</a:t>
            </a:r>
          </a:p>
          <a:p>
            <a:pPr>
              <a:buNone/>
            </a:pPr>
            <a:r>
              <a:rPr lang="pt-BR" sz="1200" dirty="0"/>
              <a:t>Rola-se uma porção úmida de solo na palma da mão moldando pequenos cilindros de 3mm de diâmetro.</a:t>
            </a:r>
          </a:p>
          <a:p>
            <a:pPr>
              <a:buNone/>
            </a:pPr>
            <a:r>
              <a:rPr lang="pt-BR" sz="1200" dirty="0"/>
              <a:t>• cilindros frágeis → solos abaixo da linha A</a:t>
            </a:r>
          </a:p>
          <a:p>
            <a:pPr>
              <a:buNone/>
            </a:pPr>
            <a:r>
              <a:rPr lang="pt-BR" sz="1200" dirty="0"/>
              <a:t>• cilindros resistentes → posição mais alta em relação a linha A</a:t>
            </a:r>
          </a:p>
          <a:p>
            <a:pPr>
              <a:buNone/>
            </a:pPr>
            <a:r>
              <a:rPr lang="pt-BR" sz="1200" dirty="0"/>
              <a:t>Cheiro → Identificação de solos orgânicos pelo seu cheiro característico</a:t>
            </a:r>
          </a:p>
          <a:p>
            <a:pPr>
              <a:buNone/>
            </a:pPr>
            <a:r>
              <a:rPr lang="pt-BR" sz="1200" dirty="0"/>
              <a:t>Cor → Uso do </a:t>
            </a:r>
            <a:r>
              <a:rPr lang="pt-BR" sz="1200" i="1" dirty="0" err="1"/>
              <a:t>Münsell</a:t>
            </a:r>
            <a:r>
              <a:rPr lang="pt-BR" sz="1200" i="1" dirty="0"/>
              <a:t> </a:t>
            </a:r>
            <a:r>
              <a:rPr lang="pt-BR" sz="1200" i="1" dirty="0" err="1"/>
              <a:t>Color</a:t>
            </a:r>
            <a:r>
              <a:rPr lang="pt-BR" sz="1200" i="1" dirty="0"/>
              <a:t> </a:t>
            </a:r>
            <a:r>
              <a:rPr lang="pt-BR" sz="1200" i="1" dirty="0" err="1"/>
              <a:t>Chart</a:t>
            </a:r>
            <a:endParaRPr lang="pt-BR" sz="1200" i="1" dirty="0"/>
          </a:p>
          <a:p>
            <a:pPr>
              <a:buNone/>
            </a:pPr>
            <a:r>
              <a:rPr lang="pt-BR" sz="1200" dirty="0"/>
              <a:t>• Cores escuras → presença de matéria orgânica</a:t>
            </a:r>
          </a:p>
          <a:p>
            <a:pPr>
              <a:buNone/>
            </a:pPr>
            <a:r>
              <a:rPr lang="pt-BR" sz="1200" dirty="0"/>
              <a:t>• Cores cinzentas e manchadas → má drenagem</a:t>
            </a:r>
          </a:p>
          <a:p>
            <a:pPr>
              <a:buNone/>
            </a:pPr>
            <a:r>
              <a:rPr lang="pt-BR" sz="1200" dirty="0"/>
              <a:t>• Cores amareladas e avermelhadas → solos lateríticos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Formação de solos - Intemperismo</a:t>
            </a:r>
          </a:p>
        </p:txBody>
      </p:sp>
      <p:sp>
        <p:nvSpPr>
          <p:cNvPr id="3" name="Espaço Reservado para Conteúdo 2"/>
          <p:cNvSpPr>
            <a:spLocks noGrp="1"/>
          </p:cNvSpPr>
          <p:nvPr>
            <p:ph idx="1"/>
          </p:nvPr>
        </p:nvSpPr>
        <p:spPr/>
        <p:txBody>
          <a:bodyPr/>
          <a:lstStyle/>
          <a:p>
            <a:r>
              <a:rPr lang="pt-BR" dirty="0"/>
              <a:t>O intemperismo é o conjunto de modificações de ordem física (desagregação) e química (decomposição/reação) nas rochas ou solos.</a:t>
            </a:r>
          </a:p>
          <a:p>
            <a:endParaRPr lang="pt-BR" dirty="0"/>
          </a:p>
        </p:txBody>
      </p:sp>
      <p:pic>
        <p:nvPicPr>
          <p:cNvPr id="2051" name="Picture 3"/>
          <p:cNvPicPr>
            <a:picLocks noChangeAspect="1" noChangeArrowheads="1"/>
          </p:cNvPicPr>
          <p:nvPr/>
        </p:nvPicPr>
        <p:blipFill>
          <a:blip r:embed="rId2" cstate="print"/>
          <a:srcRect/>
          <a:stretch>
            <a:fillRect/>
          </a:stretch>
        </p:blipFill>
        <p:spPr bwMode="auto">
          <a:xfrm>
            <a:off x="2057400" y="3581400"/>
            <a:ext cx="5029200" cy="283845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a:t>Pedogênese</a:t>
            </a:r>
            <a:r>
              <a:rPr lang="pt-BR" dirty="0"/>
              <a:t> – formação dos solos</a:t>
            </a:r>
          </a:p>
        </p:txBody>
      </p:sp>
      <p:pic>
        <p:nvPicPr>
          <p:cNvPr id="1026" name="Picture 2"/>
          <p:cNvPicPr>
            <a:picLocks noGrp="1" noChangeAspect="1" noChangeArrowheads="1"/>
          </p:cNvPicPr>
          <p:nvPr>
            <p:ph idx="1"/>
          </p:nvPr>
        </p:nvPicPr>
        <p:blipFill>
          <a:blip r:embed="rId2" cstate="print"/>
          <a:srcRect l="5805" t="18519" r="7910" b="2350"/>
          <a:stretch>
            <a:fillRect/>
          </a:stretch>
        </p:blipFill>
        <p:spPr bwMode="auto">
          <a:xfrm>
            <a:off x="685800" y="1447800"/>
            <a:ext cx="7577846" cy="4343400"/>
          </a:xfrm>
          <a:prstGeom prst="rect">
            <a:avLst/>
          </a:prstGeom>
          <a:noFill/>
          <a:ln w="9525">
            <a:noFill/>
            <a:miter lim="800000"/>
            <a:headEnd/>
            <a:tailEnd/>
          </a:ln>
        </p:spPr>
      </p:pic>
      <p:sp>
        <p:nvSpPr>
          <p:cNvPr id="5" name="CaixaDeTexto 4"/>
          <p:cNvSpPr txBox="1"/>
          <p:nvPr/>
        </p:nvSpPr>
        <p:spPr>
          <a:xfrm>
            <a:off x="1447800" y="6096000"/>
            <a:ext cx="6163354" cy="369332"/>
          </a:xfrm>
          <a:prstGeom prst="rect">
            <a:avLst/>
          </a:prstGeom>
          <a:noFill/>
        </p:spPr>
        <p:txBody>
          <a:bodyPr wrap="none" rtlCol="0">
            <a:spAutoFit/>
          </a:bodyPr>
          <a:lstStyle/>
          <a:p>
            <a:r>
              <a:rPr lang="pt-BR" dirty="0"/>
              <a:t>Fonte: Decifrando a Terra – Capítulo 8 – Toledo, Oliveira e </a:t>
            </a:r>
            <a:r>
              <a:rPr lang="pt-BR" dirty="0" err="1"/>
              <a:t>Melfi</a:t>
            </a:r>
            <a:r>
              <a:rPr lang="pt-BR" dirty="0"/>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Histórico - Considerações preliminares</a:t>
            </a:r>
          </a:p>
        </p:txBody>
      </p:sp>
      <p:sp>
        <p:nvSpPr>
          <p:cNvPr id="3" name="Espaço Reservado para Conteúdo 2"/>
          <p:cNvSpPr>
            <a:spLocks noGrp="1"/>
          </p:cNvSpPr>
          <p:nvPr>
            <p:ph idx="1"/>
          </p:nvPr>
        </p:nvSpPr>
        <p:spPr/>
        <p:txBody>
          <a:bodyPr>
            <a:normAutofit fontScale="92500" lnSpcReduction="10000"/>
          </a:bodyPr>
          <a:lstStyle/>
          <a:p>
            <a:r>
              <a:rPr lang="pt-BR" dirty="0"/>
              <a:t>Serviço Nacional de Levantamento e Conservação de Solos – SNLCS, da Embrapa</a:t>
            </a:r>
          </a:p>
          <a:p>
            <a:r>
              <a:rPr lang="pt-BR" dirty="0"/>
              <a:t>Centro Nacional de Pesquisa de Solos - CNPS da Embrapa (Embrapa Solos) e outros profissionais IBGE</a:t>
            </a:r>
          </a:p>
          <a:p>
            <a:r>
              <a:rPr lang="pt-BR" i="1" dirty="0"/>
              <a:t>Sistema brasileiro de classificação de solos </a:t>
            </a:r>
            <a:r>
              <a:rPr lang="pt-BR" dirty="0"/>
              <a:t>(2006): o manual atual do IBGE: Manual Técnico de Pedologia – n.4 – IBGE – RJ – 2007 : é um guia completo para o estudo de solos no Brasil, para estudar a classificação sistemática dos solos.</a:t>
            </a:r>
          </a:p>
          <a:p>
            <a:endParaRPr lang="pt-B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intemperismo</a:t>
            </a:r>
          </a:p>
        </p:txBody>
      </p:sp>
      <p:pic>
        <p:nvPicPr>
          <p:cNvPr id="3074" name="Picture 2"/>
          <p:cNvPicPr>
            <a:picLocks noGrp="1" noChangeAspect="1" noChangeArrowheads="1"/>
          </p:cNvPicPr>
          <p:nvPr>
            <p:ph idx="1"/>
          </p:nvPr>
        </p:nvPicPr>
        <p:blipFill>
          <a:blip r:embed="rId2" cstate="print"/>
          <a:srcRect/>
          <a:stretch>
            <a:fillRect/>
          </a:stretch>
        </p:blipFill>
        <p:spPr bwMode="auto">
          <a:xfrm>
            <a:off x="457200" y="2061079"/>
            <a:ext cx="8229600" cy="3604204"/>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intemperismo</a:t>
            </a:r>
          </a:p>
        </p:txBody>
      </p:sp>
      <p:pic>
        <p:nvPicPr>
          <p:cNvPr id="4099" name="Picture 3"/>
          <p:cNvPicPr>
            <a:picLocks noGrp="1" noChangeAspect="1" noChangeArrowheads="1"/>
          </p:cNvPicPr>
          <p:nvPr>
            <p:ph idx="1"/>
          </p:nvPr>
        </p:nvPicPr>
        <p:blipFill>
          <a:blip r:embed="rId2" cstate="print"/>
          <a:srcRect/>
          <a:stretch>
            <a:fillRect/>
          </a:stretch>
        </p:blipFill>
        <p:spPr bwMode="auto">
          <a:xfrm>
            <a:off x="2433131" y="1600200"/>
            <a:ext cx="4277738" cy="4525963"/>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intemperismo</a:t>
            </a:r>
          </a:p>
        </p:txBody>
      </p:sp>
      <p:pic>
        <p:nvPicPr>
          <p:cNvPr id="5122" name="Picture 2"/>
          <p:cNvPicPr>
            <a:picLocks noGrp="1" noChangeAspect="1" noChangeArrowheads="1"/>
          </p:cNvPicPr>
          <p:nvPr>
            <p:ph idx="1"/>
          </p:nvPr>
        </p:nvPicPr>
        <p:blipFill>
          <a:blip r:embed="rId2" cstate="print"/>
          <a:srcRect/>
          <a:stretch>
            <a:fillRect/>
          </a:stretch>
        </p:blipFill>
        <p:spPr bwMode="auto">
          <a:xfrm>
            <a:off x="762000" y="1147318"/>
            <a:ext cx="7391399" cy="5268776"/>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Mapa de solos do Brasil: latossolo</a:t>
            </a:r>
          </a:p>
        </p:txBody>
      </p:sp>
      <p:pic>
        <p:nvPicPr>
          <p:cNvPr id="6146" name="Picture 2"/>
          <p:cNvPicPr>
            <a:picLocks noGrp="1" noChangeAspect="1" noChangeArrowheads="1"/>
          </p:cNvPicPr>
          <p:nvPr>
            <p:ph idx="1"/>
          </p:nvPr>
        </p:nvPicPr>
        <p:blipFill>
          <a:blip r:embed="rId2" cstate="print"/>
          <a:srcRect/>
          <a:stretch>
            <a:fillRect/>
          </a:stretch>
        </p:blipFill>
        <p:spPr bwMode="auto">
          <a:xfrm>
            <a:off x="1742582" y="1600200"/>
            <a:ext cx="5658835" cy="4525963"/>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2400" y="274638"/>
            <a:ext cx="8534400" cy="1782762"/>
          </a:xfrm>
        </p:spPr>
        <p:txBody>
          <a:bodyPr>
            <a:normAutofit fontScale="90000"/>
          </a:bodyPr>
          <a:lstStyle/>
          <a:p>
            <a:r>
              <a:rPr lang="pt-BR" dirty="0"/>
              <a:t>Solo </a:t>
            </a:r>
            <a:r>
              <a:rPr lang="pt-BR" dirty="0" err="1"/>
              <a:t>laterítico</a:t>
            </a:r>
            <a:r>
              <a:rPr lang="pt-BR" dirty="0"/>
              <a:t>: alumínio, zinco, nióbio, níquel, manganês e ferro – depósitos minerais associados.</a:t>
            </a:r>
          </a:p>
        </p:txBody>
      </p:sp>
      <p:pic>
        <p:nvPicPr>
          <p:cNvPr id="7170" name="Picture 2"/>
          <p:cNvPicPr>
            <a:picLocks noGrp="1" noChangeAspect="1" noChangeArrowheads="1"/>
          </p:cNvPicPr>
          <p:nvPr>
            <p:ph idx="1"/>
          </p:nvPr>
        </p:nvPicPr>
        <p:blipFill>
          <a:blip r:embed="rId2" cstate="print"/>
          <a:srcRect/>
          <a:stretch>
            <a:fillRect/>
          </a:stretch>
        </p:blipFill>
        <p:spPr bwMode="auto">
          <a:xfrm>
            <a:off x="1295400" y="2133600"/>
            <a:ext cx="6543675" cy="44958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Gabaritos: areias</a:t>
            </a:r>
          </a:p>
        </p:txBody>
      </p:sp>
      <p:pic>
        <p:nvPicPr>
          <p:cNvPr id="1028" name="Picture 4" descr="Resultado de imagem para areia do r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295400"/>
            <a:ext cx="6991350" cy="524351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images.educamaisbrasil.com.br/content/banco_de_imagens/guia-de-estudo/D/tipos-de-solo-arenoso.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1295400"/>
            <a:ext cx="367792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5221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3352800" cy="1143000"/>
          </a:xfrm>
        </p:spPr>
        <p:txBody>
          <a:bodyPr>
            <a:normAutofit fontScale="90000"/>
          </a:bodyPr>
          <a:lstStyle/>
          <a:p>
            <a:r>
              <a:rPr lang="pt-BR" dirty="0"/>
              <a:t>Gabarito: solo </a:t>
            </a:r>
            <a:r>
              <a:rPr lang="pt-BR" dirty="0" err="1"/>
              <a:t>siltoso</a:t>
            </a:r>
            <a:endParaRPr lang="pt-BR" dirty="0"/>
          </a:p>
        </p:txBody>
      </p:sp>
      <p:pic>
        <p:nvPicPr>
          <p:cNvPr id="2050" name="Picture 2" descr="Resultado de imagem para solo siltos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53001" y="0"/>
            <a:ext cx="4165600" cy="6807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7027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91000" y="609600"/>
            <a:ext cx="4724400" cy="1143000"/>
          </a:xfrm>
        </p:spPr>
        <p:style>
          <a:lnRef idx="2">
            <a:schemeClr val="accent1"/>
          </a:lnRef>
          <a:fillRef idx="1">
            <a:schemeClr val="lt1"/>
          </a:fillRef>
          <a:effectRef idx="0">
            <a:schemeClr val="accent1"/>
          </a:effectRef>
          <a:fontRef idx="minor">
            <a:schemeClr val="dk1"/>
          </a:fontRef>
        </p:style>
        <p:txBody>
          <a:bodyPr/>
          <a:lstStyle/>
          <a:p>
            <a:r>
              <a:rPr lang="pt-BR" dirty="0"/>
              <a:t>Solo argiloso</a:t>
            </a:r>
          </a:p>
        </p:txBody>
      </p:sp>
      <p:pic>
        <p:nvPicPr>
          <p:cNvPr id="3078" name="Picture 6" descr="Resultado de imagem para solo argilos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123666"/>
            <a:ext cx="3714750" cy="258794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Resultado de imagem para solo argilos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6025" y="2819400"/>
            <a:ext cx="620077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958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Dica:</a:t>
            </a:r>
          </a:p>
        </p:txBody>
      </p:sp>
      <p:sp>
        <p:nvSpPr>
          <p:cNvPr id="3" name="Espaço Reservado para Conteúdo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r>
              <a:rPr lang="pt-BR" dirty="0"/>
              <a:t>Gabaritos dos tipos de solos:</a:t>
            </a:r>
          </a:p>
          <a:p>
            <a:r>
              <a:rPr lang="pt-BR" dirty="0">
                <a:hlinkClick r:id="rId2"/>
              </a:rPr>
              <a:t>https://myfarm.com.br/tipos-de-solo/</a:t>
            </a:r>
            <a:endParaRPr lang="pt-BR" dirty="0"/>
          </a:p>
          <a:p>
            <a:pPr marL="0" indent="0">
              <a:buNone/>
            </a:pPr>
            <a:endParaRPr lang="pt-BR" dirty="0"/>
          </a:p>
          <a:p>
            <a:r>
              <a:rPr lang="pt-BR" dirty="0"/>
              <a:t>Cuidado com a escala granulométrica; a que vamos utilizar é a ABNT como apontado anteriormente.</a:t>
            </a:r>
          </a:p>
          <a:p>
            <a:r>
              <a:rPr lang="pt-BR" dirty="0"/>
              <a:t>A Classificação Granulométrica deverá ser realizada utilizando-se a NBR 7181 (2018).</a:t>
            </a:r>
          </a:p>
          <a:p>
            <a:endParaRPr lang="pt-BR" dirty="0"/>
          </a:p>
        </p:txBody>
      </p:sp>
    </p:spTree>
    <p:extLst>
      <p:ext uri="{BB962C8B-B14F-4D97-AF65-F5344CB8AC3E}">
        <p14:creationId xmlns:p14="http://schemas.microsoft.com/office/powerpoint/2010/main" val="35069207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900" y="304800"/>
            <a:ext cx="685800" cy="6248400"/>
          </a:xfrm>
        </p:spPr>
        <p:style>
          <a:lnRef idx="2">
            <a:schemeClr val="accent3"/>
          </a:lnRef>
          <a:fillRef idx="1">
            <a:schemeClr val="lt1"/>
          </a:fillRef>
          <a:effectRef idx="0">
            <a:schemeClr val="accent3"/>
          </a:effectRef>
          <a:fontRef idx="minor">
            <a:schemeClr val="dk1"/>
          </a:fontRef>
        </p:style>
        <p:txBody>
          <a:bodyPr vert="vert270">
            <a:normAutofit fontScale="90000"/>
          </a:bodyPr>
          <a:lstStyle/>
          <a:p>
            <a:r>
              <a:rPr lang="pt-BR" dirty="0"/>
              <a:t>Escalas granulométricas</a:t>
            </a:r>
          </a:p>
        </p:txBody>
      </p:sp>
      <p:graphicFrame>
        <p:nvGraphicFramePr>
          <p:cNvPr id="6" name="Gráfico 5">
            <a:extLst>
              <a:ext uri="{FF2B5EF4-FFF2-40B4-BE49-F238E27FC236}">
                <a16:creationId xmlns:a16="http://schemas.microsoft.com/office/drawing/2014/main" id="{61289A9B-83C4-4DB4-BB82-FB26536403AF}"/>
              </a:ext>
            </a:extLst>
          </p:cNvPr>
          <p:cNvGraphicFramePr/>
          <p:nvPr/>
        </p:nvGraphicFramePr>
        <p:xfrm>
          <a:off x="774700" y="76200"/>
          <a:ext cx="8229600" cy="6705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Porque classificar solos?</a:t>
            </a:r>
          </a:p>
        </p:txBody>
      </p:sp>
      <p:sp>
        <p:nvSpPr>
          <p:cNvPr id="3" name="Espaço Reservado para Conteúdo 2"/>
          <p:cNvSpPr>
            <a:spLocks noGrp="1"/>
          </p:cNvSpPr>
          <p:nvPr>
            <p:ph idx="1"/>
          </p:nvPr>
        </p:nvSpPr>
        <p:spPr>
          <a:xfrm>
            <a:off x="457200" y="1600200"/>
            <a:ext cx="8229600" cy="4876800"/>
          </a:xfrm>
        </p:spPr>
        <p:txBody>
          <a:bodyPr>
            <a:normAutofit fontScale="70000" lnSpcReduction="20000"/>
          </a:bodyPr>
          <a:lstStyle/>
          <a:p>
            <a:r>
              <a:rPr lang="pt-BR" dirty="0"/>
              <a:t>A preocupação inicial de </a:t>
            </a:r>
            <a:r>
              <a:rPr lang="pt-BR" dirty="0" err="1"/>
              <a:t>Dokuchaiev</a:t>
            </a:r>
            <a:r>
              <a:rPr lang="pt-BR" dirty="0"/>
              <a:t> (1880), de cunho pedológico foi explicar a formação dos solos e estabelecer um sistema de classificação - era, sem dúvida, uma preocupação oportuna em definir uma nova área de estudo e delimitar-lhe o espaço dentro do contexto do campo da Ciência. A expansão dos estudos pedológicos decorreu, em grande parte, da necessidade de:</a:t>
            </a:r>
          </a:p>
          <a:p>
            <a:r>
              <a:rPr lang="pt-BR" dirty="0"/>
              <a:t>corrigir a fertilidade natural dos solos, depauperada ao longo dos anos de exploração agrícola e agravada pela erosão;</a:t>
            </a:r>
          </a:p>
          <a:p>
            <a:r>
              <a:rPr lang="pt-BR" dirty="0"/>
              <a:t>elevar a fertilidade natural de solos originalmente depauperados; neutralizar a acidez do solo;</a:t>
            </a:r>
          </a:p>
          <a:p>
            <a:r>
              <a:rPr lang="pt-BR" dirty="0"/>
              <a:t>agrupar solos apropriados para determinadas culturas;</a:t>
            </a:r>
          </a:p>
          <a:p>
            <a:r>
              <a:rPr lang="pt-BR" dirty="0"/>
              <a:t>preservar os solos contra os perigos da erosão.</a:t>
            </a:r>
          </a:p>
          <a:p>
            <a:r>
              <a:rPr lang="pt-BR" dirty="0"/>
              <a:t>No Brasil, temos o IAC e posteriormente o ESALQ que são centros de pesquisa que trabalham com classificação e uso do solo para </a:t>
            </a:r>
            <a:r>
              <a:rPr lang="pt-BR" dirty="0" err="1"/>
              <a:t>divesos</a:t>
            </a:r>
            <a:r>
              <a:rPr lang="pt-BR" dirty="0"/>
              <a:t> fins (agricultura, fertilização, culturas, agroindústria, outros).</a:t>
            </a:r>
          </a:p>
          <a:p>
            <a:endParaRPr lang="pt-BR" dirty="0"/>
          </a:p>
          <a:p>
            <a:endParaRPr lang="pt-B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1000" y="0"/>
            <a:ext cx="8534400" cy="838200"/>
          </a:xfrm>
        </p:spPr>
        <p:txBody>
          <a:bodyPr>
            <a:normAutofit fontScale="90000"/>
          </a:bodyPr>
          <a:lstStyle/>
          <a:p>
            <a:r>
              <a:rPr lang="pt-BR" dirty="0"/>
              <a:t>IDENTIFICAÇÃO DOS SOLOS EM CAMPO</a:t>
            </a:r>
          </a:p>
        </p:txBody>
      </p:sp>
      <p:sp>
        <p:nvSpPr>
          <p:cNvPr id="3" name="Espaço Reservado para Conteúdo 2"/>
          <p:cNvSpPr>
            <a:spLocks noGrp="1"/>
          </p:cNvSpPr>
          <p:nvPr>
            <p:ph idx="1"/>
          </p:nvPr>
        </p:nvSpPr>
        <p:spPr>
          <a:xfrm>
            <a:off x="228600" y="762000"/>
            <a:ext cx="8458200" cy="5943600"/>
          </a:xfrm>
        </p:spPr>
        <p:style>
          <a:lnRef idx="2">
            <a:schemeClr val="accent3"/>
          </a:lnRef>
          <a:fillRef idx="1">
            <a:schemeClr val="lt1"/>
          </a:fillRef>
          <a:effectRef idx="0">
            <a:schemeClr val="accent3"/>
          </a:effectRef>
          <a:fontRef idx="minor">
            <a:schemeClr val="dk1"/>
          </a:fontRef>
        </p:style>
        <p:txBody>
          <a:bodyPr>
            <a:noAutofit/>
          </a:bodyPr>
          <a:lstStyle/>
          <a:p>
            <a:pPr>
              <a:buNone/>
            </a:pPr>
            <a:r>
              <a:rPr lang="pt-BR" sz="1200" dirty="0"/>
              <a:t>Identificação expedita dos solos em campo → métodos manuais para identificação das classes do SUCS (norma ASTM - D-2488-84)</a:t>
            </a:r>
          </a:p>
          <a:p>
            <a:pPr>
              <a:buNone/>
            </a:pPr>
            <a:r>
              <a:rPr lang="pt-BR" sz="1200" b="1" dirty="0"/>
              <a:t>Solos grossos</a:t>
            </a:r>
          </a:p>
          <a:p>
            <a:pPr>
              <a:buNone/>
            </a:pPr>
            <a:r>
              <a:rPr lang="pt-BR" sz="1200" dirty="0"/>
              <a:t>– Exame da granulometria : Inspeção visual do solo destorroado (auxílio de lupa). Descrições: </a:t>
            </a:r>
            <a:r>
              <a:rPr lang="pt-BR" sz="1200" dirty="0" err="1"/>
              <a:t>angularidade</a:t>
            </a:r>
            <a:r>
              <a:rPr lang="pt-BR" sz="1200" dirty="0"/>
              <a:t>, forma, condição de umidade, reação ao ácido clorídrico, consistência, cimentação, estrutura, intervalo de tamanho de partícula, tamanho máximo de partícula, tamanho da areia, tamanho e dureza do cascalho.</a:t>
            </a:r>
          </a:p>
          <a:p>
            <a:pPr>
              <a:buNone/>
            </a:pPr>
            <a:r>
              <a:rPr lang="pt-BR" sz="1200" dirty="0"/>
              <a:t>Estima-se a % de pedregulhos e de matacões a para fração menor que 3” → % cascalho, areia e finos </a:t>
            </a:r>
          </a:p>
          <a:p>
            <a:pPr>
              <a:buNone/>
            </a:pPr>
            <a:r>
              <a:rPr lang="pt-BR" sz="1200" dirty="0"/>
              <a:t>• + que 50% partículas visíveis a olho nu → solo de granulação grossa</a:t>
            </a:r>
          </a:p>
          <a:p>
            <a:pPr>
              <a:buNone/>
            </a:pPr>
            <a:r>
              <a:rPr lang="pt-BR" sz="1200" dirty="0"/>
              <a:t>• - que 50% partículas visíveis a olho nu → solo de granulação fina</a:t>
            </a:r>
          </a:p>
          <a:p>
            <a:pPr>
              <a:buNone/>
            </a:pPr>
            <a:r>
              <a:rPr lang="pt-BR" sz="1200" dirty="0"/>
              <a:t>• + que 50% partículas retidas #4 → pedregulho</a:t>
            </a:r>
          </a:p>
          <a:p>
            <a:pPr>
              <a:buNone/>
            </a:pPr>
            <a:r>
              <a:rPr lang="pt-BR" sz="1200" dirty="0"/>
              <a:t>• + que 50% partículas passante #4 → areia</a:t>
            </a:r>
          </a:p>
          <a:p>
            <a:pPr>
              <a:buNone/>
            </a:pPr>
            <a:r>
              <a:rPr lang="pt-BR" sz="1200" b="1" dirty="0"/>
              <a:t>Solos finos</a:t>
            </a:r>
          </a:p>
          <a:p>
            <a:pPr>
              <a:buNone/>
            </a:pPr>
            <a:r>
              <a:rPr lang="pt-BR" sz="1200" dirty="0"/>
              <a:t>– Exame de resistência a seco : Resistência oferecida pelo torrão seco ao ar ao ser quebrado entre os dedos → indicação da natureza coloidal da fração fina.</a:t>
            </a:r>
          </a:p>
          <a:p>
            <a:pPr>
              <a:buNone/>
            </a:pPr>
            <a:r>
              <a:rPr lang="pt-BR" sz="1200" dirty="0"/>
              <a:t>• baixa resistência a seco → solos </a:t>
            </a:r>
            <a:r>
              <a:rPr lang="pt-BR" sz="1200" dirty="0" err="1"/>
              <a:t>siltosos</a:t>
            </a:r>
            <a:r>
              <a:rPr lang="pt-BR" sz="1200" dirty="0"/>
              <a:t> (MH e ML) e orgânicos</a:t>
            </a:r>
          </a:p>
          <a:p>
            <a:pPr>
              <a:buNone/>
            </a:pPr>
            <a:r>
              <a:rPr lang="pt-BR" sz="1200" dirty="0"/>
              <a:t>• média resistência a seco → argilas </a:t>
            </a:r>
            <a:r>
              <a:rPr lang="pt-BR" sz="1200" dirty="0" err="1"/>
              <a:t>cauliníticas</a:t>
            </a:r>
            <a:r>
              <a:rPr lang="pt-BR" sz="1200" dirty="0"/>
              <a:t> e orgânicas (abaixo da linha A)</a:t>
            </a:r>
          </a:p>
          <a:p>
            <a:pPr>
              <a:buNone/>
            </a:pPr>
            <a:r>
              <a:rPr lang="pt-BR" sz="1200" dirty="0"/>
              <a:t>• alta resistência a seco → solos argilosos (acima da linha A)</a:t>
            </a:r>
          </a:p>
          <a:p>
            <a:pPr>
              <a:buNone/>
            </a:pPr>
            <a:r>
              <a:rPr lang="pt-BR" sz="1200" dirty="0"/>
              <a:t>– Exame de </a:t>
            </a:r>
            <a:r>
              <a:rPr lang="pt-BR" sz="1200" dirty="0" err="1"/>
              <a:t>dilatância</a:t>
            </a:r>
            <a:r>
              <a:rPr lang="pt-BR" sz="1200" dirty="0"/>
              <a:t> : Uma porção de solo úmido é sacudida vigorosamente na palma da mão →</a:t>
            </a:r>
          </a:p>
          <a:p>
            <a:pPr>
              <a:buNone/>
            </a:pPr>
            <a:r>
              <a:rPr lang="pt-BR" sz="1200" dirty="0"/>
              <a:t>areias muito finas apresentam aspecto brilhante com exsudação de água, que desaparece com o reamassamento.</a:t>
            </a:r>
          </a:p>
          <a:p>
            <a:pPr>
              <a:buNone/>
            </a:pPr>
            <a:r>
              <a:rPr lang="pt-BR" sz="1200" dirty="0"/>
              <a:t>– Exame de rigidez</a:t>
            </a:r>
          </a:p>
          <a:p>
            <a:pPr>
              <a:buNone/>
            </a:pPr>
            <a:r>
              <a:rPr lang="pt-BR" sz="1200" dirty="0"/>
              <a:t>Rola-se uma porção úmida de solo na palma da mão moldando pequenos cilindros de 3mm de diâmetro.</a:t>
            </a:r>
          </a:p>
          <a:p>
            <a:pPr>
              <a:buNone/>
            </a:pPr>
            <a:r>
              <a:rPr lang="pt-BR" sz="1200" dirty="0"/>
              <a:t>• cilindros frágeis → solos abaixo da linha A</a:t>
            </a:r>
          </a:p>
          <a:p>
            <a:pPr>
              <a:buNone/>
            </a:pPr>
            <a:r>
              <a:rPr lang="pt-BR" sz="1200" dirty="0"/>
              <a:t>• cilindros resistentes → posição mais alta em relação a linha A</a:t>
            </a:r>
          </a:p>
          <a:p>
            <a:pPr>
              <a:buNone/>
            </a:pPr>
            <a:r>
              <a:rPr lang="pt-BR" sz="1200" dirty="0"/>
              <a:t>Cheiro → Identificação de solos orgânicos pelo seu cheiro característico</a:t>
            </a:r>
          </a:p>
          <a:p>
            <a:pPr>
              <a:buNone/>
            </a:pPr>
            <a:r>
              <a:rPr lang="pt-BR" sz="1200" dirty="0"/>
              <a:t>Cor → Uso do </a:t>
            </a:r>
            <a:r>
              <a:rPr lang="pt-BR" sz="1200" i="1" dirty="0" err="1"/>
              <a:t>Münsell</a:t>
            </a:r>
            <a:r>
              <a:rPr lang="pt-BR" sz="1200" i="1" dirty="0"/>
              <a:t> </a:t>
            </a:r>
            <a:r>
              <a:rPr lang="pt-BR" sz="1200" i="1" dirty="0" err="1"/>
              <a:t>Color</a:t>
            </a:r>
            <a:r>
              <a:rPr lang="pt-BR" sz="1200" i="1" dirty="0"/>
              <a:t> </a:t>
            </a:r>
            <a:r>
              <a:rPr lang="pt-BR" sz="1200" i="1" dirty="0" err="1"/>
              <a:t>Chart</a:t>
            </a:r>
            <a:endParaRPr lang="pt-BR" sz="1200" i="1" dirty="0"/>
          </a:p>
          <a:p>
            <a:pPr>
              <a:buNone/>
            </a:pPr>
            <a:r>
              <a:rPr lang="pt-BR" sz="1200" dirty="0"/>
              <a:t>• Cores escuras → presença de matéria orgânica</a:t>
            </a:r>
          </a:p>
          <a:p>
            <a:pPr>
              <a:buNone/>
            </a:pPr>
            <a:r>
              <a:rPr lang="pt-BR" sz="1200" dirty="0"/>
              <a:t>• Cores cinzentas e manchadas → má drenagem</a:t>
            </a:r>
          </a:p>
          <a:p>
            <a:pPr>
              <a:buNone/>
            </a:pPr>
            <a:r>
              <a:rPr lang="pt-BR" sz="1200" dirty="0"/>
              <a:t>• Cores amareladas e avermelhadas → solos lateríticos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DF8E45-8D7C-3491-1705-C3261F65B9D3}"/>
              </a:ext>
            </a:extLst>
          </p:cNvPr>
          <p:cNvSpPr>
            <a:spLocks noGrp="1"/>
          </p:cNvSpPr>
          <p:nvPr>
            <p:ph type="title"/>
          </p:nvPr>
        </p:nvSpPr>
        <p:spPr/>
        <p:txBody>
          <a:bodyPr/>
          <a:lstStyle/>
          <a:p>
            <a:r>
              <a:rPr lang="pt-BR" dirty="0"/>
              <a:t>Vamos a aula prática!</a:t>
            </a:r>
          </a:p>
        </p:txBody>
      </p:sp>
      <p:sp>
        <p:nvSpPr>
          <p:cNvPr id="3" name="Espaço Reservado para Conteúdo 2">
            <a:extLst>
              <a:ext uri="{FF2B5EF4-FFF2-40B4-BE49-F238E27FC236}">
                <a16:creationId xmlns:a16="http://schemas.microsoft.com/office/drawing/2014/main" id="{A5FAA70B-816C-DECC-AE71-A25CDD10D0E5}"/>
              </a:ext>
            </a:extLst>
          </p:cNvPr>
          <p:cNvSpPr>
            <a:spLocks noGrp="1"/>
          </p:cNvSpPr>
          <p:nvPr>
            <p:ph idx="1"/>
          </p:nvPr>
        </p:nvSpPr>
        <p:spPr/>
        <p:txBody>
          <a:bodyPr/>
          <a:lstStyle/>
          <a:p>
            <a:r>
              <a:rPr lang="pt-BR" dirty="0"/>
              <a:t>Vamos classificar as amostras de mão pela análise táctil-visual.</a:t>
            </a:r>
          </a:p>
        </p:txBody>
      </p:sp>
    </p:spTree>
    <p:extLst>
      <p:ext uri="{BB962C8B-B14F-4D97-AF65-F5344CB8AC3E}">
        <p14:creationId xmlns:p14="http://schemas.microsoft.com/office/powerpoint/2010/main" val="827648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Índices físicos e Propriedades mecânicas dos solos</a:t>
            </a:r>
          </a:p>
        </p:txBody>
      </p:sp>
      <p:sp>
        <p:nvSpPr>
          <p:cNvPr id="3" name="Espaço Reservado para Conteúdo 2"/>
          <p:cNvSpPr>
            <a:spLocks noGrp="1"/>
          </p:cNvSpPr>
          <p:nvPr>
            <p:ph idx="1"/>
          </p:nvPr>
        </p:nvSpPr>
        <p:spPr/>
        <p:txBody>
          <a:bodyPr>
            <a:normAutofit fontScale="85000" lnSpcReduction="10000"/>
          </a:bodyPr>
          <a:lstStyle/>
          <a:p>
            <a:r>
              <a:rPr lang="pt-BR" b="1" dirty="0"/>
              <a:t>O ESTADO DO SOLO - Índices físicos entre as três fases</a:t>
            </a:r>
          </a:p>
          <a:p>
            <a:r>
              <a:rPr lang="pt-BR" dirty="0"/>
              <a:t>Num solo, só parte do volume total é ocupado pelas partículas sólidas, que se acomodam formando uma estrutura. O volume restante costuma ser chamado de vazios, embora esteja ocupado por água ou ar.</a:t>
            </a:r>
          </a:p>
          <a:p>
            <a:r>
              <a:rPr lang="pt-BR" dirty="0"/>
              <a:t>Deve-se reconhecer, portanto,que o solo é constituído de três fases: partículas sólidas,água e ar.</a:t>
            </a:r>
          </a:p>
          <a:p>
            <a:r>
              <a:rPr lang="pt-BR" dirty="0"/>
              <a:t>O comportamento de um solo depende da quantidade relativa de cada uma das três fases (sólido, água e ar).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2400" y="274638"/>
            <a:ext cx="8534400" cy="1935162"/>
          </a:xfrm>
        </p:spPr>
        <p:txBody>
          <a:bodyPr>
            <a:normAutofit fontScale="90000"/>
          </a:bodyPr>
          <a:lstStyle/>
          <a:p>
            <a:r>
              <a:rPr lang="pt-BR" dirty="0"/>
              <a:t>As fases do solo: (a) no estado natural, (b) separadas em volumes,</a:t>
            </a:r>
            <a:br>
              <a:rPr lang="pt-BR" dirty="0"/>
            </a:br>
            <a:r>
              <a:rPr lang="pt-BR" dirty="0"/>
              <a:t>(c) em função do volume dos sólidos</a:t>
            </a:r>
          </a:p>
        </p:txBody>
      </p:sp>
      <p:pic>
        <p:nvPicPr>
          <p:cNvPr id="8194" name="Picture 2"/>
          <p:cNvPicPr>
            <a:picLocks noGrp="1" noChangeAspect="1" noChangeArrowheads="1"/>
          </p:cNvPicPr>
          <p:nvPr>
            <p:ph idx="1"/>
          </p:nvPr>
        </p:nvPicPr>
        <p:blipFill>
          <a:blip r:embed="rId2" cstate="print"/>
          <a:srcRect/>
          <a:stretch>
            <a:fillRect/>
          </a:stretch>
        </p:blipFill>
        <p:spPr bwMode="auto">
          <a:xfrm>
            <a:off x="457200" y="2600118"/>
            <a:ext cx="8229600" cy="3724482"/>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Índices físicos dos solos</a:t>
            </a:r>
          </a:p>
        </p:txBody>
      </p:sp>
      <p:sp>
        <p:nvSpPr>
          <p:cNvPr id="3" name="Espaço Reservado para Conteúdo 2"/>
          <p:cNvSpPr>
            <a:spLocks noGrp="1"/>
          </p:cNvSpPr>
          <p:nvPr>
            <p:ph idx="1"/>
          </p:nvPr>
        </p:nvSpPr>
        <p:spPr/>
        <p:txBody>
          <a:bodyPr>
            <a:normAutofit fontScale="92500" lnSpcReduction="20000"/>
          </a:bodyPr>
          <a:lstStyle/>
          <a:p>
            <a:r>
              <a:rPr lang="pt-BR" b="1" dirty="0"/>
              <a:t>Umidade – </a:t>
            </a:r>
            <a:r>
              <a:rPr lang="pt-BR" dirty="0"/>
              <a:t>Relação entre o peso da água e o peso dos sólidos. É expresso pela letra h. Para sua determinação, pesa-se o solo no seu estado natural, seca-se em estufa a 105°C até constância e peso e pesa-se novamente. Tendo-se o peso das duas fases, a umidade é calculada. É a operação mais frequente em um laboratório de solos.</a:t>
            </a:r>
          </a:p>
          <a:p>
            <a:r>
              <a:rPr lang="pt-BR" dirty="0"/>
              <a:t>Os teores de umidade dependem do tipo de solo e situam-se geralmente entre 10 e 40%, podendo ocorrer valores muito baixos (solos secos) ou muito altos (150% ou mais).</a:t>
            </a:r>
          </a:p>
        </p:txBody>
      </p:sp>
      <p:pic>
        <p:nvPicPr>
          <p:cNvPr id="9218" name="Picture 2"/>
          <p:cNvPicPr>
            <a:picLocks noChangeAspect="1" noChangeArrowheads="1"/>
          </p:cNvPicPr>
          <p:nvPr/>
        </p:nvPicPr>
        <p:blipFill>
          <a:blip r:embed="rId2" cstate="print"/>
          <a:srcRect l="43125" t="20000" r="40000" b="67000"/>
          <a:stretch>
            <a:fillRect/>
          </a:stretch>
        </p:blipFill>
        <p:spPr bwMode="auto">
          <a:xfrm>
            <a:off x="5867400" y="5486400"/>
            <a:ext cx="2057400" cy="9906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Índice de vazios </a:t>
            </a:r>
            <a:endParaRPr lang="pt-BR" dirty="0"/>
          </a:p>
        </p:txBody>
      </p:sp>
      <p:sp>
        <p:nvSpPr>
          <p:cNvPr id="3" name="Espaço Reservado para Conteúdo 2"/>
          <p:cNvSpPr>
            <a:spLocks noGrp="1"/>
          </p:cNvSpPr>
          <p:nvPr>
            <p:ph idx="1"/>
          </p:nvPr>
        </p:nvSpPr>
        <p:spPr/>
        <p:txBody>
          <a:bodyPr>
            <a:normAutofit/>
          </a:bodyPr>
          <a:lstStyle/>
          <a:p>
            <a:r>
              <a:rPr lang="pt-BR" dirty="0"/>
              <a:t>É a Relação entre o volume de vazios e o volume das partículas sólidas. É expresso pela letra e. Não pode ser determinado diretamente, mas é calculado a partir dos outros índices. Costuma se situar entre 0,5 e 1,5, mas argilas orgânicas podem ocorrer com índices de vazios superiores a 3 (volume de vazios, no caso com água, superior a 3 vezes o volume de partículas sólidas).</a:t>
            </a:r>
          </a:p>
        </p:txBody>
      </p:sp>
      <p:pic>
        <p:nvPicPr>
          <p:cNvPr id="4" name="Picture 2"/>
          <p:cNvPicPr>
            <a:picLocks noChangeAspect="1" noChangeArrowheads="1"/>
          </p:cNvPicPr>
          <p:nvPr/>
        </p:nvPicPr>
        <p:blipFill>
          <a:blip r:embed="rId2" cstate="print"/>
          <a:srcRect l="43125" t="53000" r="40000" b="33000"/>
          <a:stretch>
            <a:fillRect/>
          </a:stretch>
        </p:blipFill>
        <p:spPr bwMode="auto">
          <a:xfrm>
            <a:off x="6248400" y="5638800"/>
            <a:ext cx="2057400" cy="10668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Porosidade</a:t>
            </a:r>
            <a:endParaRPr lang="pt-BR" dirty="0"/>
          </a:p>
        </p:txBody>
      </p:sp>
      <p:sp>
        <p:nvSpPr>
          <p:cNvPr id="3" name="Espaço Reservado para Conteúdo 2"/>
          <p:cNvSpPr>
            <a:spLocks noGrp="1"/>
          </p:cNvSpPr>
          <p:nvPr>
            <p:ph idx="1"/>
          </p:nvPr>
        </p:nvSpPr>
        <p:spPr/>
        <p:txBody>
          <a:bodyPr/>
          <a:lstStyle/>
          <a:p>
            <a:r>
              <a:rPr lang="pt-BR" dirty="0"/>
              <a:t>É a Relação entre o volume de vazios e o total. Indica a mesma coisa que o índice de vazios. É expresso pela letra n. Valores geralmente entre 30 e 70%.</a:t>
            </a:r>
          </a:p>
        </p:txBody>
      </p:sp>
      <p:pic>
        <p:nvPicPr>
          <p:cNvPr id="4" name="Picture 2"/>
          <p:cNvPicPr>
            <a:picLocks noChangeAspect="1" noChangeArrowheads="1"/>
          </p:cNvPicPr>
          <p:nvPr/>
        </p:nvPicPr>
        <p:blipFill>
          <a:blip r:embed="rId2" cstate="print"/>
          <a:srcRect l="43125" t="76000" r="40000" b="10000"/>
          <a:stretch>
            <a:fillRect/>
          </a:stretch>
        </p:blipFill>
        <p:spPr bwMode="auto">
          <a:xfrm>
            <a:off x="3436143" y="4114799"/>
            <a:ext cx="3879057" cy="2011363"/>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Grau de saturação e Peso específico (dos sólidos)</a:t>
            </a:r>
          </a:p>
        </p:txBody>
      </p:sp>
      <p:sp>
        <p:nvSpPr>
          <p:cNvPr id="3" name="Espaço Reservado para Conteúdo 2"/>
          <p:cNvSpPr>
            <a:spLocks noGrp="1"/>
          </p:cNvSpPr>
          <p:nvPr>
            <p:ph idx="1"/>
          </p:nvPr>
        </p:nvSpPr>
        <p:spPr/>
        <p:txBody>
          <a:bodyPr>
            <a:normAutofit fontScale="92500" lnSpcReduction="10000"/>
          </a:bodyPr>
          <a:lstStyle/>
          <a:p>
            <a:r>
              <a:rPr lang="pt-BR" b="1" dirty="0"/>
              <a:t>Grau de saturação – </a:t>
            </a:r>
            <a:r>
              <a:rPr lang="pt-BR" dirty="0"/>
              <a:t>é a Relação entre o volume de água e o volume de vazios. Expresso pela letra S. Não é determinado diretamente, mas pode ser calculado. Varia de zero </a:t>
            </a:r>
            <a:r>
              <a:rPr lang="it-IT" dirty="0"/>
              <a:t>(solo seco) a 100% (solo saturado):</a:t>
            </a:r>
          </a:p>
          <a:p>
            <a:pPr>
              <a:buNone/>
            </a:pPr>
            <a:endParaRPr lang="pt-BR" dirty="0"/>
          </a:p>
          <a:p>
            <a:r>
              <a:rPr lang="pt-BR" b="1" dirty="0"/>
              <a:t>Peso específico dos sólidos (ou dos grãos) – </a:t>
            </a:r>
            <a:r>
              <a:rPr lang="pt-BR" dirty="0"/>
              <a:t>É uma característica dos sólidos: é a Relação entre o peso das partículas sólidas e o seu volume. É expresso pelo símbolo:</a:t>
            </a:r>
          </a:p>
        </p:txBody>
      </p:sp>
      <p:pic>
        <p:nvPicPr>
          <p:cNvPr id="10242" name="Picture 2"/>
          <p:cNvPicPr>
            <a:picLocks noChangeAspect="1" noChangeArrowheads="1"/>
          </p:cNvPicPr>
          <p:nvPr/>
        </p:nvPicPr>
        <p:blipFill>
          <a:blip r:embed="rId2" cstate="print"/>
          <a:srcRect l="40625" t="32000" r="41250" b="53000"/>
          <a:stretch>
            <a:fillRect/>
          </a:stretch>
        </p:blipFill>
        <p:spPr bwMode="auto">
          <a:xfrm>
            <a:off x="4419600" y="3200400"/>
            <a:ext cx="2209800" cy="1143000"/>
          </a:xfrm>
          <a:prstGeom prst="rect">
            <a:avLst/>
          </a:prstGeom>
          <a:noFill/>
          <a:ln w="9525">
            <a:noFill/>
            <a:miter lim="800000"/>
            <a:headEnd/>
            <a:tailEnd/>
          </a:ln>
        </p:spPr>
      </p:pic>
      <p:pic>
        <p:nvPicPr>
          <p:cNvPr id="5" name="Picture 2"/>
          <p:cNvPicPr>
            <a:picLocks noChangeAspect="1" noChangeArrowheads="1"/>
          </p:cNvPicPr>
          <p:nvPr/>
        </p:nvPicPr>
        <p:blipFill>
          <a:blip r:embed="rId2" cstate="print"/>
          <a:srcRect l="40625" t="56000" r="41250" b="26000"/>
          <a:stretch>
            <a:fillRect/>
          </a:stretch>
        </p:blipFill>
        <p:spPr bwMode="auto">
          <a:xfrm>
            <a:off x="5410200" y="5486400"/>
            <a:ext cx="2209800" cy="13716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0"/>
            <a:ext cx="8229600" cy="838200"/>
          </a:xfrm>
        </p:spPr>
        <p:txBody>
          <a:bodyPr>
            <a:noAutofit/>
          </a:bodyPr>
          <a:lstStyle/>
          <a:p>
            <a:r>
              <a:rPr lang="pt-BR" sz="2000" dirty="0"/>
              <a:t>Esquema de determinação do volume do peso específico dos grãos</a:t>
            </a:r>
          </a:p>
        </p:txBody>
      </p:sp>
      <p:pic>
        <p:nvPicPr>
          <p:cNvPr id="11267" name="Picture 3"/>
          <p:cNvPicPr>
            <a:picLocks noChangeAspect="1" noChangeArrowheads="1"/>
          </p:cNvPicPr>
          <p:nvPr/>
        </p:nvPicPr>
        <p:blipFill>
          <a:blip r:embed="rId2" cstate="print"/>
          <a:srcRect l="21875" t="15000" r="18125" b="5000"/>
          <a:stretch>
            <a:fillRect/>
          </a:stretch>
        </p:blipFill>
        <p:spPr bwMode="auto">
          <a:xfrm>
            <a:off x="0" y="533400"/>
            <a:ext cx="7589520" cy="6324600"/>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5627735" y="5105400"/>
            <a:ext cx="3516265" cy="1344946"/>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639762"/>
          </a:xfrm>
        </p:spPr>
        <p:txBody>
          <a:bodyPr>
            <a:normAutofit fontScale="90000"/>
          </a:bodyPr>
          <a:lstStyle/>
          <a:p>
            <a:r>
              <a:rPr lang="pt-BR" sz="2200" dirty="0"/>
              <a:t>Peso Específico Natural, aparente (seco e saturado) e submerso</a:t>
            </a:r>
            <a:br>
              <a:rPr lang="pt-BR" dirty="0"/>
            </a:br>
            <a:endParaRPr lang="pt-BR" dirty="0"/>
          </a:p>
        </p:txBody>
      </p:sp>
      <p:pic>
        <p:nvPicPr>
          <p:cNvPr id="12290" name="Picture 2"/>
          <p:cNvPicPr>
            <a:picLocks noChangeAspect="1" noChangeArrowheads="1"/>
          </p:cNvPicPr>
          <p:nvPr/>
        </p:nvPicPr>
        <p:blipFill>
          <a:blip r:embed="rId2" cstate="print"/>
          <a:srcRect l="25144" t="13000" r="20625" b="65000"/>
          <a:stretch>
            <a:fillRect/>
          </a:stretch>
        </p:blipFill>
        <p:spPr bwMode="auto">
          <a:xfrm>
            <a:off x="1219200" y="533400"/>
            <a:ext cx="6213764" cy="1575476"/>
          </a:xfrm>
          <a:prstGeom prst="rect">
            <a:avLst/>
          </a:prstGeom>
          <a:noFill/>
          <a:ln w="9525">
            <a:noFill/>
            <a:miter lim="800000"/>
            <a:headEnd/>
            <a:tailEnd/>
          </a:ln>
        </p:spPr>
      </p:pic>
      <p:pic>
        <p:nvPicPr>
          <p:cNvPr id="12291" name="Picture 3"/>
          <p:cNvPicPr>
            <a:picLocks noChangeAspect="1" noChangeArrowheads="1"/>
          </p:cNvPicPr>
          <p:nvPr/>
        </p:nvPicPr>
        <p:blipFill>
          <a:blip r:embed="rId3" cstate="print"/>
          <a:srcRect l="23125" t="31000" r="19375" b="4000"/>
          <a:stretch>
            <a:fillRect/>
          </a:stretch>
        </p:blipFill>
        <p:spPr bwMode="auto">
          <a:xfrm>
            <a:off x="914400" y="1905000"/>
            <a:ext cx="7010400" cy="4953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a:t>Classificação dos solos pela sua origem</a:t>
            </a:r>
            <a:endParaRPr lang="pt-BR" dirty="0"/>
          </a:p>
        </p:txBody>
      </p:sp>
      <p:sp>
        <p:nvSpPr>
          <p:cNvPr id="3" name="Espaço Reservado para Conteúdo 2"/>
          <p:cNvSpPr>
            <a:spLocks noGrp="1"/>
          </p:cNvSpPr>
          <p:nvPr>
            <p:ph idx="1"/>
          </p:nvPr>
        </p:nvSpPr>
        <p:spPr/>
        <p:txBody>
          <a:bodyPr>
            <a:normAutofit fontScale="70000" lnSpcReduction="20000"/>
          </a:bodyPr>
          <a:lstStyle/>
          <a:p>
            <a:r>
              <a:rPr lang="pt-BR" b="1" i="1" dirty="0"/>
              <a:t>Solos residuais </a:t>
            </a:r>
            <a:r>
              <a:rPr lang="pt-BR" i="1" dirty="0"/>
              <a:t>são aqueles resultantes da decomposição das rochas que se </a:t>
            </a:r>
            <a:r>
              <a:rPr lang="pt-BR" dirty="0"/>
              <a:t>encontram no próprio local em que formaram.</a:t>
            </a:r>
          </a:p>
          <a:p>
            <a:r>
              <a:rPr lang="pt-BR" i="1" dirty="0"/>
              <a:t>Solo residual maduro: superficial ou sotoposto a um horizonte “poroso” ou </a:t>
            </a:r>
            <a:r>
              <a:rPr lang="pt-BR" dirty="0"/>
              <a:t>“</a:t>
            </a:r>
            <a:r>
              <a:rPr lang="pt-BR" dirty="0" err="1"/>
              <a:t>húmico</a:t>
            </a:r>
            <a:r>
              <a:rPr lang="pt-BR" dirty="0"/>
              <a:t>”, e que perdeu toda a estrutura original da rocha-mãe e tornou-se relativamente homogêneo.</a:t>
            </a:r>
          </a:p>
          <a:p>
            <a:r>
              <a:rPr lang="pt-BR" i="1" dirty="0" err="1"/>
              <a:t>Saprolito</a:t>
            </a:r>
            <a:r>
              <a:rPr lang="pt-BR" i="1" dirty="0"/>
              <a:t> ou solo </a:t>
            </a:r>
            <a:r>
              <a:rPr lang="pt-BR" i="1" dirty="0" err="1"/>
              <a:t>saprolítico</a:t>
            </a:r>
            <a:r>
              <a:rPr lang="pt-BR" i="1" dirty="0"/>
              <a:t>: solo que mantém a estrutura original da </a:t>
            </a:r>
            <a:r>
              <a:rPr lang="pt-BR" i="1" dirty="0" err="1"/>
              <a:t>rocha-mater</a:t>
            </a:r>
            <a:r>
              <a:rPr lang="pt-BR" i="1" dirty="0"/>
              <a:t>, </a:t>
            </a:r>
            <a:r>
              <a:rPr lang="pt-BR" dirty="0"/>
              <a:t>mas perdeu a consistência da rocha.</a:t>
            </a:r>
          </a:p>
          <a:p>
            <a:r>
              <a:rPr lang="pt-BR" b="1" i="1" dirty="0"/>
              <a:t>Solos transportados </a:t>
            </a:r>
            <a:r>
              <a:rPr lang="pt-BR" i="1" dirty="0"/>
              <a:t>são aqueles que foram levados ao seu local atual por alguns </a:t>
            </a:r>
            <a:r>
              <a:rPr lang="pt-BR" dirty="0"/>
              <a:t>agentes de transporte. As características dos solos são função do agente transportador: solos </a:t>
            </a:r>
            <a:r>
              <a:rPr lang="pt-BR" dirty="0" err="1"/>
              <a:t>coluvionares</a:t>
            </a:r>
            <a:r>
              <a:rPr lang="pt-BR" dirty="0"/>
              <a:t>, solos </a:t>
            </a:r>
            <a:r>
              <a:rPr lang="pt-BR" dirty="0" err="1"/>
              <a:t>aluvionares</a:t>
            </a:r>
            <a:r>
              <a:rPr lang="pt-BR" dirty="0"/>
              <a:t> e solos eólicos (</a:t>
            </a:r>
            <a:r>
              <a:rPr lang="pt-BR" i="1" dirty="0" err="1"/>
              <a:t>drifts</a:t>
            </a:r>
            <a:r>
              <a:rPr lang="pt-BR" dirty="0"/>
              <a:t> das geleiras).</a:t>
            </a:r>
          </a:p>
          <a:p>
            <a:r>
              <a:rPr lang="pt-BR" b="1" dirty="0"/>
              <a:t>Solos orgânicos: </a:t>
            </a:r>
            <a:r>
              <a:rPr lang="pt-BR" dirty="0"/>
              <a:t>São chamados solos orgânicos àqueles que contém uma quantidade apreciável de matéria decorrente de decomposição de origem vegetal ou animal, em vários estágios de decomposição.</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a:t>Índices de consistência</a:t>
            </a:r>
            <a:br>
              <a:rPr lang="pt-BR" b="1" dirty="0"/>
            </a:br>
            <a:r>
              <a:rPr lang="pt-BR" b="1" dirty="0"/>
              <a:t>(Limites de </a:t>
            </a:r>
            <a:r>
              <a:rPr lang="pt-BR" b="1" dirty="0" err="1"/>
              <a:t>Atterberg</a:t>
            </a:r>
            <a:r>
              <a:rPr lang="pt-BR" b="1" dirty="0"/>
              <a:t>)</a:t>
            </a:r>
            <a:endParaRPr lang="pt-BR" dirty="0"/>
          </a:p>
        </p:txBody>
      </p:sp>
      <p:sp>
        <p:nvSpPr>
          <p:cNvPr id="3" name="Espaço Reservado para Conteúdo 2"/>
          <p:cNvSpPr>
            <a:spLocks noGrp="1"/>
          </p:cNvSpPr>
          <p:nvPr>
            <p:ph idx="1"/>
          </p:nvPr>
        </p:nvSpPr>
        <p:spPr>
          <a:xfrm>
            <a:off x="457200" y="1600201"/>
            <a:ext cx="8229600" cy="2743200"/>
          </a:xfrm>
        </p:spPr>
        <p:txBody>
          <a:bodyPr>
            <a:normAutofit fontScale="70000" lnSpcReduction="20000"/>
          </a:bodyPr>
          <a:lstStyle/>
          <a:p>
            <a:r>
              <a:rPr lang="pt-BR" dirty="0"/>
              <a:t>Os teores de umidade correspondentes às mudanças de estado, como se mostra na Figura abaixo são definidos como: Limite de Liquidez (LL) e limite de Plasticidade (LP) dos solos. A diferença entre estes dois limites, que indica a faixa de valores em que o solo se apresenta plástico, é definida como o índice de Plasticidade (IP) do solo.</a:t>
            </a:r>
          </a:p>
          <a:p>
            <a:r>
              <a:rPr lang="pt-BR" dirty="0"/>
              <a:t>Em condições normais, só são apresentados os valores do LL e do IP como índices de consistência dos solos. O LP só é empregado para a determinação do IP.</a:t>
            </a:r>
          </a:p>
        </p:txBody>
      </p:sp>
      <p:pic>
        <p:nvPicPr>
          <p:cNvPr id="13314" name="Picture 2"/>
          <p:cNvPicPr>
            <a:picLocks noChangeAspect="1" noChangeArrowheads="1"/>
          </p:cNvPicPr>
          <p:nvPr/>
        </p:nvPicPr>
        <p:blipFill>
          <a:blip r:embed="rId2" cstate="print"/>
          <a:srcRect/>
          <a:stretch>
            <a:fillRect/>
          </a:stretch>
        </p:blipFill>
        <p:spPr bwMode="auto">
          <a:xfrm>
            <a:off x="2286000" y="4267200"/>
            <a:ext cx="4729163" cy="2468209"/>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O Limite de Liquidez </a:t>
            </a:r>
          </a:p>
        </p:txBody>
      </p:sp>
      <p:pic>
        <p:nvPicPr>
          <p:cNvPr id="14338" name="Picture 2"/>
          <p:cNvPicPr>
            <a:picLocks noChangeAspect="1" noChangeArrowheads="1"/>
          </p:cNvPicPr>
          <p:nvPr/>
        </p:nvPicPr>
        <p:blipFill>
          <a:blip r:embed="rId2" cstate="print"/>
          <a:srcRect l="21875" t="13000" r="20625" b="31000"/>
          <a:stretch>
            <a:fillRect/>
          </a:stretch>
        </p:blipFill>
        <p:spPr bwMode="auto">
          <a:xfrm>
            <a:off x="990600" y="1524000"/>
            <a:ext cx="7010400" cy="42672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a:t>Emprego dos índices de consistência</a:t>
            </a:r>
            <a:endParaRPr lang="pt-BR" dirty="0"/>
          </a:p>
        </p:txBody>
      </p:sp>
      <p:sp>
        <p:nvSpPr>
          <p:cNvPr id="3" name="Espaço Reservado para Conteúdo 2"/>
          <p:cNvSpPr>
            <a:spLocks noGrp="1"/>
          </p:cNvSpPr>
          <p:nvPr>
            <p:ph idx="1"/>
          </p:nvPr>
        </p:nvSpPr>
        <p:spPr/>
        <p:txBody>
          <a:bodyPr>
            <a:normAutofit fontScale="55000" lnSpcReduction="20000"/>
          </a:bodyPr>
          <a:lstStyle/>
          <a:p>
            <a:r>
              <a:rPr lang="pt-BR" dirty="0"/>
              <a:t>Os índices de consistência têm se mostrado muito úteis para a identificação dos</a:t>
            </a:r>
          </a:p>
          <a:p>
            <a:pPr>
              <a:buNone/>
            </a:pPr>
            <a:r>
              <a:rPr lang="pt-BR" dirty="0"/>
              <a:t>solos e suas classificações. Desta forma, com o seu conhecimento, pode-se prever</a:t>
            </a:r>
          </a:p>
          <a:p>
            <a:pPr>
              <a:buNone/>
            </a:pPr>
            <a:r>
              <a:rPr lang="pt-BR" dirty="0"/>
              <a:t>muito do comportamento do solo, sob o ponto de vista da engenharia, com base em</a:t>
            </a:r>
          </a:p>
          <a:p>
            <a:pPr>
              <a:buNone/>
            </a:pPr>
            <a:r>
              <a:rPr lang="pt-BR" dirty="0"/>
              <a:t>experiência anterior. Uma primeira correlação foi apresentada por </a:t>
            </a:r>
            <a:r>
              <a:rPr lang="pt-BR" dirty="0" err="1"/>
              <a:t>Terzaghi</a:t>
            </a:r>
            <a:r>
              <a:rPr lang="pt-BR" dirty="0"/>
              <a:t>, resultante</a:t>
            </a:r>
          </a:p>
          <a:p>
            <a:pPr>
              <a:buNone/>
            </a:pPr>
            <a:r>
              <a:rPr lang="pt-BR" dirty="0"/>
              <a:t>de observação de que os solos são tanto </a:t>
            </a:r>
            <a:r>
              <a:rPr lang="pt-BR" dirty="0" err="1"/>
              <a:t>masis</a:t>
            </a:r>
            <a:r>
              <a:rPr lang="pt-BR" dirty="0"/>
              <a:t> compressíveis (sujeitos a recalques)</a:t>
            </a:r>
          </a:p>
          <a:p>
            <a:pPr>
              <a:buNone/>
            </a:pPr>
            <a:r>
              <a:rPr lang="pt-BR" dirty="0"/>
              <a:t>quanto maior for o seu LL. Tendo-se a compressibilidade expressa pelo índice de</a:t>
            </a:r>
          </a:p>
          <a:p>
            <a:pPr>
              <a:buNone/>
            </a:pPr>
            <a:r>
              <a:rPr lang="pt-BR" dirty="0"/>
              <a:t>compressão (Cc), estabeleceu-se a seguinte correlação:</a:t>
            </a:r>
          </a:p>
          <a:p>
            <a:pPr>
              <a:buNone/>
            </a:pPr>
            <a:endParaRPr lang="pt-BR" dirty="0"/>
          </a:p>
          <a:p>
            <a:pPr algn="ctr">
              <a:buNone/>
            </a:pPr>
            <a:r>
              <a:rPr lang="pt-BR" dirty="0"/>
              <a:t>Cc = 0,009(LL -10)</a:t>
            </a:r>
          </a:p>
          <a:p>
            <a:pPr>
              <a:buNone/>
            </a:pPr>
            <a:endParaRPr lang="pt-BR" dirty="0"/>
          </a:p>
          <a:p>
            <a:pPr>
              <a:buNone/>
            </a:pPr>
            <a:r>
              <a:rPr lang="pt-BR" dirty="0"/>
              <a:t>De maneira análoga, diversas correlações empíricas vêm sendo apresentadas, muitas vezes com uso restrito para solos de uma mesma determinada região ou de uma certa formação geológica. Deve ser notado que os Índices de </a:t>
            </a:r>
            <a:r>
              <a:rPr lang="pt-BR" dirty="0" err="1"/>
              <a:t>Attemberg</a:t>
            </a:r>
            <a:r>
              <a:rPr lang="pt-BR" dirty="0"/>
              <a:t> são uma indicação do tipo de partículas existentes no solo. Desta forma, eles representam bem os solos em que as partículas ocorrem isoladamente, como é o caso dos solos transportados.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0"/>
            <a:ext cx="8229600" cy="609600"/>
          </a:xfrm>
        </p:spPr>
        <p:txBody>
          <a:bodyPr>
            <a:normAutofit fontScale="90000"/>
          </a:bodyPr>
          <a:lstStyle/>
          <a:p>
            <a:r>
              <a:rPr lang="pt-BR" b="1" dirty="0"/>
              <a:t>ESTADO DAS AREIAS – COMPACIDADE</a:t>
            </a:r>
            <a:endParaRPr lang="pt-BR" dirty="0"/>
          </a:p>
        </p:txBody>
      </p:sp>
      <p:pic>
        <p:nvPicPr>
          <p:cNvPr id="15362" name="Picture 2"/>
          <p:cNvPicPr>
            <a:picLocks noChangeAspect="1" noChangeArrowheads="1"/>
          </p:cNvPicPr>
          <p:nvPr/>
        </p:nvPicPr>
        <p:blipFill>
          <a:blip r:embed="rId2" cstate="print"/>
          <a:srcRect l="26250" t="16000" r="23125" b="3000"/>
          <a:stretch>
            <a:fillRect/>
          </a:stretch>
        </p:blipFill>
        <p:spPr bwMode="auto">
          <a:xfrm>
            <a:off x="1524000" y="533400"/>
            <a:ext cx="6172200" cy="61722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a:t>REFERÊNCIAS BIBLIOGRÁFICAS</a:t>
            </a:r>
            <a:br>
              <a:rPr lang="pt-BR" b="1" dirty="0"/>
            </a:br>
            <a:endParaRPr lang="pt-BR" dirty="0"/>
          </a:p>
        </p:txBody>
      </p:sp>
      <p:sp>
        <p:nvSpPr>
          <p:cNvPr id="3" name="Espaço Reservado para Conteúdo 2"/>
          <p:cNvSpPr>
            <a:spLocks noGrp="1"/>
          </p:cNvSpPr>
          <p:nvPr>
            <p:ph idx="1"/>
          </p:nvPr>
        </p:nvSpPr>
        <p:spPr/>
        <p:txBody>
          <a:bodyPr>
            <a:normAutofit fontScale="85000" lnSpcReduction="20000"/>
          </a:bodyPr>
          <a:lstStyle/>
          <a:p>
            <a:r>
              <a:rPr lang="pt-BR" dirty="0"/>
              <a:t>PINTO, Carlos de Souza. </a:t>
            </a:r>
            <a:r>
              <a:rPr lang="pt-BR" b="1" dirty="0"/>
              <a:t>Curso Básico de Mecânica dos Solos em 16 Aulas</a:t>
            </a:r>
            <a:r>
              <a:rPr lang="pt-BR" dirty="0"/>
              <a:t>. 1ª Ed. São Paulo: Oficina de Textos, 2000. 247 p.</a:t>
            </a:r>
          </a:p>
          <a:p>
            <a:r>
              <a:rPr lang="pt-BR" dirty="0"/>
              <a:t>CAPUTO, Homero Pinto. </a:t>
            </a:r>
            <a:r>
              <a:rPr lang="pt-BR" b="1" dirty="0"/>
              <a:t>Mecânica dos Solos e suas Aplicações</a:t>
            </a:r>
            <a:r>
              <a:rPr lang="pt-BR" dirty="0"/>
              <a:t>. 6ª  Ed.. Rio de Janeiro: Livros Técnicos e Científicos Editora, 1988. 234 p. </a:t>
            </a:r>
          </a:p>
          <a:p>
            <a:r>
              <a:rPr lang="pt-BR" dirty="0"/>
              <a:t>BASTOS, </a:t>
            </a:r>
            <a:r>
              <a:rPr lang="pt-BR" dirty="0" err="1"/>
              <a:t>Cézar</a:t>
            </a:r>
            <a:r>
              <a:rPr lang="pt-BR" dirty="0"/>
              <a:t>. Notas de aulas. </a:t>
            </a:r>
            <a:r>
              <a:rPr lang="pt-BR" b="1" dirty="0"/>
              <a:t>CLASSIFICAÇÃO GEOTÉCNICA DOS SOLOS. </a:t>
            </a:r>
            <a:r>
              <a:rPr lang="pt-BR" dirty="0"/>
              <a:t>DMC/FURG - Mecânica dos Solos.</a:t>
            </a:r>
          </a:p>
          <a:p>
            <a:r>
              <a:rPr lang="pt-BR" dirty="0"/>
              <a:t>TEIXEIRA, W.; TOLEDO, M. C. M. de; FAIRCHILD, T. R.; TAIOLI, F. (</a:t>
            </a:r>
            <a:r>
              <a:rPr lang="pt-BR" dirty="0" err="1"/>
              <a:t>Orgs</a:t>
            </a:r>
            <a:r>
              <a:rPr lang="pt-BR" dirty="0"/>
              <a:t>.) </a:t>
            </a:r>
            <a:r>
              <a:rPr lang="pt-BR" b="1" dirty="0"/>
              <a:t>Decifrando a Terra.</a:t>
            </a:r>
            <a:r>
              <a:rPr lang="pt-BR" dirty="0"/>
              <a:t>  São Paulo: Oficina de Textos, 2000. 2ª Ed.. 568 p.</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a:t>Recomendações</a:t>
            </a:r>
            <a:endParaRPr lang="pt-BR" dirty="0"/>
          </a:p>
        </p:txBody>
      </p:sp>
      <p:sp>
        <p:nvSpPr>
          <p:cNvPr id="3" name="Espaço Reservado para Conteúdo 2"/>
          <p:cNvSpPr>
            <a:spLocks noGrp="1"/>
          </p:cNvSpPr>
          <p:nvPr>
            <p:ph idx="1"/>
          </p:nvPr>
        </p:nvSpPr>
        <p:spPr/>
        <p:txBody>
          <a:bodyPr>
            <a:normAutofit fontScale="92500" lnSpcReduction="10000"/>
          </a:bodyPr>
          <a:lstStyle/>
          <a:p>
            <a:r>
              <a:rPr lang="pt-BR" dirty="0"/>
              <a:t>Hélio do Prado (ESALQ) – revisão e exercícios sobre a classificação de solos: </a:t>
            </a:r>
            <a:r>
              <a:rPr lang="pt-BR" u="sng" dirty="0">
                <a:hlinkClick r:id="rId2"/>
              </a:rPr>
              <a:t>http://www.pedologiafacil.com.br/trabalhos.</a:t>
            </a:r>
            <a:r>
              <a:rPr lang="pt-BR" u="sng" dirty="0" err="1">
                <a:hlinkClick r:id="rId2"/>
              </a:rPr>
              <a:t>php</a:t>
            </a:r>
            <a:r>
              <a:rPr lang="pt-BR" dirty="0"/>
              <a:t> </a:t>
            </a:r>
          </a:p>
          <a:p>
            <a:r>
              <a:rPr lang="pt-BR" dirty="0"/>
              <a:t>um capítulo sobre índices físicos e propriedades mecânicas dos solos: IFES - Prof. Célio Antônio D’</a:t>
            </a:r>
            <a:r>
              <a:rPr lang="pt-BR" dirty="0" err="1"/>
              <a:t>Avila</a:t>
            </a:r>
            <a:r>
              <a:rPr lang="pt-BR" dirty="0"/>
              <a:t>: </a:t>
            </a:r>
            <a:r>
              <a:rPr lang="pt-BR" u="sng" dirty="0">
                <a:hlinkClick r:id="rId3" invalidUrl="ftp://ftp.ifes.edu.br/cursos/Transportes/CelioDavilla/Solos/Literatura complementar/Cap2IndFis unb.pdf"/>
              </a:rPr>
              <a:t>ftp://ftp.ifes.edu.br/cursos/Transportes/CelioDavilla/Solos/Literatura%20complementar/Cap2IndFis%20unb.pdf</a:t>
            </a:r>
            <a:endParaRPr lang="pt-BR" u="sng" dirty="0"/>
          </a:p>
          <a:p>
            <a:r>
              <a:rPr lang="pt-BR" i="1" dirty="0"/>
              <a:t>Guimarães Rosa – Grande Sertão: Veredas. </a:t>
            </a:r>
          </a:p>
          <a:p>
            <a:endParaRPr lang="pt-B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Tamanho das partículas</a:t>
            </a:r>
            <a:endParaRPr lang="pt-BR" dirty="0"/>
          </a:p>
        </p:txBody>
      </p:sp>
      <p:sp>
        <p:nvSpPr>
          <p:cNvPr id="3" name="Espaço Reservado para Conteúdo 2"/>
          <p:cNvSpPr>
            <a:spLocks noGrp="1"/>
          </p:cNvSpPr>
          <p:nvPr>
            <p:ph idx="1"/>
          </p:nvPr>
        </p:nvSpPr>
        <p:spPr>
          <a:xfrm>
            <a:off x="457200" y="1371600"/>
            <a:ext cx="8229600" cy="4754563"/>
          </a:xfrm>
        </p:spPr>
        <p:txBody>
          <a:bodyPr>
            <a:normAutofit fontScale="47500" lnSpcReduction="20000"/>
          </a:bodyPr>
          <a:lstStyle/>
          <a:p>
            <a:pPr lvl="1">
              <a:buNone/>
            </a:pPr>
            <a:r>
              <a:rPr lang="pt-BR" b="1" dirty="0"/>
              <a:t>Limites das frações de solo pelo tamanho dos grãos</a:t>
            </a:r>
          </a:p>
          <a:p>
            <a:pPr lvl="1">
              <a:buNone/>
            </a:pPr>
            <a:endParaRPr lang="pt-BR" b="1" dirty="0"/>
          </a:p>
          <a:p>
            <a:r>
              <a:rPr lang="pt-BR" b="1" dirty="0"/>
              <a:t>Fração Limites definidos pela Norma da ABNT</a:t>
            </a:r>
          </a:p>
          <a:p>
            <a:pPr lvl="1"/>
            <a:r>
              <a:rPr lang="pt-BR" dirty="0" err="1"/>
              <a:t>Matacão</a:t>
            </a:r>
            <a:r>
              <a:rPr lang="pt-BR" dirty="0"/>
              <a:t> de 25 cm a 1 m</a:t>
            </a:r>
          </a:p>
          <a:p>
            <a:pPr lvl="1"/>
            <a:r>
              <a:rPr lang="pt-BR" dirty="0"/>
              <a:t>Pedra de 7,6 cm a 25 cm</a:t>
            </a:r>
          </a:p>
          <a:p>
            <a:pPr lvl="1"/>
            <a:r>
              <a:rPr lang="pt-BR" dirty="0"/>
              <a:t>Pedregulho de 4,8 cm a 7,6 cm</a:t>
            </a:r>
          </a:p>
          <a:p>
            <a:pPr lvl="1"/>
            <a:r>
              <a:rPr lang="pt-BR" dirty="0"/>
              <a:t>Areia grossa de 2,0 cm a 4,8 cm</a:t>
            </a:r>
          </a:p>
          <a:p>
            <a:pPr lvl="1"/>
            <a:r>
              <a:rPr lang="pt-BR" dirty="0"/>
              <a:t>Areia média de 0,042mm a 2,0 cm</a:t>
            </a:r>
          </a:p>
          <a:p>
            <a:pPr lvl="1"/>
            <a:r>
              <a:rPr lang="pt-BR" dirty="0"/>
              <a:t>Areia fina de 0,05 mm a 0,042 mm</a:t>
            </a:r>
          </a:p>
          <a:p>
            <a:pPr lvl="1"/>
            <a:r>
              <a:rPr lang="pt-BR" dirty="0" err="1"/>
              <a:t>Silte</a:t>
            </a:r>
            <a:r>
              <a:rPr lang="pt-BR" dirty="0"/>
              <a:t> de 0,005 mm a 0,05 mm</a:t>
            </a:r>
          </a:p>
          <a:p>
            <a:pPr lvl="1"/>
            <a:r>
              <a:rPr lang="pt-BR" dirty="0"/>
              <a:t>Argila inferior a 0,005 mm</a:t>
            </a:r>
          </a:p>
          <a:p>
            <a:pPr lvl="1"/>
            <a:endParaRPr lang="pt-BR" dirty="0"/>
          </a:p>
          <a:p>
            <a:pPr lvl="1">
              <a:buNone/>
            </a:pPr>
            <a:endParaRPr lang="pt-BR" dirty="0"/>
          </a:p>
          <a:p>
            <a:r>
              <a:rPr lang="pt-BR" dirty="0"/>
              <a:t>Diferentemente desta terminologia adotada pela ABNT, a separação entre as frações silte e areia é frequente tomada como 0,075 mm, correspondente à abertura da peneira nº 200, </a:t>
            </a:r>
          </a:p>
          <a:p>
            <a:pPr>
              <a:buNone/>
            </a:pPr>
            <a:endParaRPr lang="pt-BR" dirty="0"/>
          </a:p>
          <a:p>
            <a:pPr>
              <a:buNone/>
            </a:pPr>
            <a:r>
              <a:rPr lang="pt-BR" dirty="0"/>
              <a:t>	O conjunto de silte e argila é denominado como a fração de finos do solo, enquanto o conjunto areia e pedregulho é denominado fração grossa ou grosseira do solo. Por outro lado, a fração argila é considerada, com frequência, como a fração abaixo do diâmetro de 0,002 mm, que corresponde ao tamanho mais próximo das partículas de constituição mineralógica dos </a:t>
            </a:r>
            <a:r>
              <a:rPr lang="pt-BR" i="1" dirty="0" err="1"/>
              <a:t>argilominerais</a:t>
            </a:r>
            <a:r>
              <a:rPr lang="pt-BR" i="1" dirty="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792162"/>
          </a:xfrm>
        </p:spPr>
        <p:style>
          <a:lnRef idx="2">
            <a:schemeClr val="accent3"/>
          </a:lnRef>
          <a:fillRef idx="1">
            <a:schemeClr val="lt1"/>
          </a:fillRef>
          <a:effectRef idx="0">
            <a:schemeClr val="accent3"/>
          </a:effectRef>
          <a:fontRef idx="minor">
            <a:schemeClr val="dk1"/>
          </a:fontRef>
        </p:style>
        <p:txBody>
          <a:bodyPr>
            <a:normAutofit fontScale="90000"/>
          </a:bodyPr>
          <a:lstStyle/>
          <a:p>
            <a:r>
              <a:rPr lang="pt-BR" dirty="0"/>
              <a:t>Classificação granulométrica dos solos</a:t>
            </a:r>
          </a:p>
        </p:txBody>
      </p:sp>
      <p:sp>
        <p:nvSpPr>
          <p:cNvPr id="3" name="Espaço Reservado para Conteúdo 2"/>
          <p:cNvSpPr>
            <a:spLocks noGrp="1"/>
          </p:cNvSpPr>
          <p:nvPr>
            <p:ph idx="1"/>
          </p:nvPr>
        </p:nvSpPr>
        <p:spPr>
          <a:xfrm>
            <a:off x="457200" y="1066800"/>
            <a:ext cx="8229600" cy="2895600"/>
          </a:xfrm>
        </p:spPr>
        <p:txBody>
          <a:bodyPr>
            <a:normAutofit fontScale="92500" lnSpcReduction="10000"/>
          </a:bodyPr>
          <a:lstStyle/>
          <a:p>
            <a:r>
              <a:rPr lang="pt-BR" dirty="0"/>
              <a:t>Baseada tão somente na distribuição granulométrica dos solos.</a:t>
            </a:r>
          </a:p>
          <a:p>
            <a:r>
              <a:rPr lang="pt-BR" dirty="0"/>
              <a:t>Os solos são classificados pela fração granulométrica dominante e subdominante: argila arenosa, areia </a:t>
            </a:r>
            <a:r>
              <a:rPr lang="pt-BR" dirty="0" err="1"/>
              <a:t>siltosa</a:t>
            </a:r>
            <a:r>
              <a:rPr lang="pt-BR" dirty="0"/>
              <a:t>, silte argiloso, ....</a:t>
            </a:r>
          </a:p>
          <a:p>
            <a:r>
              <a:rPr lang="pt-BR" dirty="0"/>
              <a:t>Escalas granulométricas mais usadas: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6200"/>
            <a:ext cx="8229600" cy="1143000"/>
          </a:xfrm>
        </p:spPr>
        <p:style>
          <a:lnRef idx="2">
            <a:schemeClr val="accent3"/>
          </a:lnRef>
          <a:fillRef idx="1">
            <a:schemeClr val="lt1"/>
          </a:fillRef>
          <a:effectRef idx="0">
            <a:schemeClr val="accent3"/>
          </a:effectRef>
          <a:fontRef idx="minor">
            <a:schemeClr val="dk1"/>
          </a:fontRef>
        </p:style>
        <p:txBody>
          <a:bodyPr>
            <a:normAutofit fontScale="90000"/>
          </a:bodyPr>
          <a:lstStyle/>
          <a:p>
            <a:r>
              <a:rPr lang="pt-BR" b="1" dirty="0"/>
              <a:t>CLASSIFICAÇÃO GEOTÉCNICA DOS SOLOS</a:t>
            </a:r>
            <a:endParaRPr lang="pt-BR" dirty="0"/>
          </a:p>
        </p:txBody>
      </p:sp>
      <p:sp>
        <p:nvSpPr>
          <p:cNvPr id="3" name="Espaço Reservado para Conteúdo 2"/>
          <p:cNvSpPr>
            <a:spLocks noGrp="1"/>
          </p:cNvSpPr>
          <p:nvPr>
            <p:ph idx="1"/>
          </p:nvPr>
        </p:nvSpPr>
        <p:spPr>
          <a:xfrm>
            <a:off x="457200" y="1524000"/>
            <a:ext cx="3810000" cy="3048000"/>
          </a:xfrm>
        </p:spPr>
        <p:txBody>
          <a:bodyPr>
            <a:normAutofit fontScale="77500" lnSpcReduction="20000"/>
          </a:bodyPr>
          <a:lstStyle/>
          <a:p>
            <a:r>
              <a:rPr lang="pt-BR" sz="2000" dirty="0"/>
              <a:t>Sistema trilinear de classificação textural:</a:t>
            </a:r>
          </a:p>
          <a:p>
            <a:r>
              <a:rPr lang="pt-BR" sz="2000" dirty="0"/>
              <a:t>Um diagrama trilinear (ou triangular) permite a classificação textural dos solos considerando as porcentagens das frações: areia, silte e argila obtidos dos ensaios granulométricos.</a:t>
            </a:r>
          </a:p>
          <a:p>
            <a:r>
              <a:rPr lang="pt-BR" sz="2000" dirty="0"/>
              <a:t>Empregado na classificação de solos em engenharia rodoviária e em Pedologia.</a:t>
            </a:r>
          </a:p>
          <a:p>
            <a:r>
              <a:rPr lang="en-US" sz="2000" dirty="0" err="1"/>
              <a:t>Exemplos</a:t>
            </a:r>
            <a:r>
              <a:rPr lang="pt-BR" sz="2000" dirty="0"/>
              <a:t>: Diagrama </a:t>
            </a:r>
            <a:r>
              <a:rPr lang="pt-BR" sz="2000" i="1" dirty="0"/>
              <a:t>tri-linear</a:t>
            </a:r>
            <a:r>
              <a:rPr lang="pt-BR" sz="2000" dirty="0"/>
              <a:t> </a:t>
            </a:r>
            <a:r>
              <a:rPr lang="en-US" sz="2000" dirty="0"/>
              <a:t>textural do </a:t>
            </a:r>
            <a:r>
              <a:rPr lang="en-US" sz="2000" i="1" dirty="0"/>
              <a:t>Bureau of Public Roads – EUA.</a:t>
            </a:r>
          </a:p>
          <a:p>
            <a:r>
              <a:rPr lang="pt-BR" sz="2000" dirty="0"/>
              <a:t>Diagrama textural empregado em levantamentos de solos no Brasil (Lemos e Santos, 1982.)</a:t>
            </a:r>
          </a:p>
        </p:txBody>
      </p:sp>
      <p:pic>
        <p:nvPicPr>
          <p:cNvPr id="2050" name="Picture 2"/>
          <p:cNvPicPr>
            <a:picLocks noChangeAspect="1" noChangeArrowheads="1"/>
          </p:cNvPicPr>
          <p:nvPr/>
        </p:nvPicPr>
        <p:blipFill>
          <a:blip r:embed="rId2" cstate="print"/>
          <a:srcRect l="29375" t="24000" r="28125" b="5000"/>
          <a:stretch>
            <a:fillRect/>
          </a:stretch>
        </p:blipFill>
        <p:spPr bwMode="auto">
          <a:xfrm>
            <a:off x="4174901" y="1295400"/>
            <a:ext cx="4816699" cy="50292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sz="2800" b="1" dirty="0"/>
              <a:t>Sistema de classificação da </a:t>
            </a:r>
            <a:r>
              <a:rPr lang="pt-BR" sz="2800" b="1" i="1" dirty="0" err="1"/>
              <a:t>Highway</a:t>
            </a:r>
            <a:r>
              <a:rPr lang="pt-BR" sz="2800" b="1" i="1" dirty="0"/>
              <a:t> Research </a:t>
            </a:r>
            <a:r>
              <a:rPr lang="pt-BR" sz="2800" b="1" i="1" dirty="0" err="1"/>
              <a:t>Board</a:t>
            </a:r>
            <a:br>
              <a:rPr lang="pt-BR" sz="2800" b="1" i="1" dirty="0"/>
            </a:br>
            <a:r>
              <a:rPr lang="pt-BR" sz="2800" b="1" dirty="0"/>
              <a:t>(HRB) - sistema rodoviário de  classificação</a:t>
            </a:r>
          </a:p>
        </p:txBody>
      </p:sp>
      <p:sp>
        <p:nvSpPr>
          <p:cNvPr id="3" name="Espaço Reservado para Conteúdo 2"/>
          <p:cNvSpPr>
            <a:spLocks noGrp="1"/>
          </p:cNvSpPr>
          <p:nvPr>
            <p:ph idx="1"/>
          </p:nvPr>
        </p:nvSpPr>
        <p:spPr>
          <a:xfrm>
            <a:off x="457200" y="1600200"/>
            <a:ext cx="6172200" cy="4525963"/>
          </a:xfrm>
        </p:spPr>
        <p:style>
          <a:lnRef idx="2">
            <a:schemeClr val="accent3"/>
          </a:lnRef>
          <a:fillRef idx="1">
            <a:schemeClr val="lt1"/>
          </a:fillRef>
          <a:effectRef idx="0">
            <a:schemeClr val="accent3"/>
          </a:effectRef>
          <a:fontRef idx="minor">
            <a:schemeClr val="dk1"/>
          </a:fontRef>
        </p:style>
        <p:txBody>
          <a:bodyPr>
            <a:normAutofit fontScale="47500" lnSpcReduction="20000"/>
          </a:bodyPr>
          <a:lstStyle/>
          <a:p>
            <a:pPr>
              <a:buNone/>
            </a:pPr>
            <a:r>
              <a:rPr lang="pt-BR" dirty="0"/>
              <a:t>Empregado na engenharia rodoviária em todo o mundo, proposto</a:t>
            </a:r>
          </a:p>
          <a:p>
            <a:pPr>
              <a:buNone/>
            </a:pPr>
            <a:r>
              <a:rPr lang="pt-BR" dirty="0"/>
              <a:t>pelo </a:t>
            </a:r>
            <a:r>
              <a:rPr lang="pt-BR" i="1" dirty="0"/>
              <a:t>Bureau </a:t>
            </a:r>
            <a:r>
              <a:rPr lang="pt-BR" i="1" dirty="0" err="1"/>
              <a:t>of</a:t>
            </a:r>
            <a:r>
              <a:rPr lang="pt-BR" i="1" dirty="0"/>
              <a:t> </a:t>
            </a:r>
            <a:r>
              <a:rPr lang="pt-BR" i="1" dirty="0" err="1"/>
              <a:t>Public</a:t>
            </a:r>
            <a:r>
              <a:rPr lang="pt-BR" i="1" dirty="0"/>
              <a:t> </a:t>
            </a:r>
            <a:r>
              <a:rPr lang="pt-BR" i="1" dirty="0" err="1"/>
              <a:t>Roads</a:t>
            </a:r>
            <a:r>
              <a:rPr lang="pt-BR" i="1" dirty="0"/>
              <a:t> e revisto pelo HRB(1945). Normatizado</a:t>
            </a:r>
          </a:p>
          <a:p>
            <a:pPr>
              <a:buNone/>
            </a:pPr>
            <a:r>
              <a:rPr lang="pt-BR" dirty="0"/>
              <a:t>pela AASHTO M145 (1973). Classifica os solos em 8 grupos:</a:t>
            </a:r>
          </a:p>
          <a:p>
            <a:pPr>
              <a:buNone/>
            </a:pPr>
            <a:r>
              <a:rPr lang="pt-BR" dirty="0"/>
              <a:t>• solos granulares (% passante #200 &lt; 35%) → A-1, A-2 e A-3</a:t>
            </a:r>
          </a:p>
          <a:p>
            <a:pPr>
              <a:buNone/>
            </a:pPr>
            <a:r>
              <a:rPr lang="pt-BR" dirty="0"/>
              <a:t>• solos finos (% passante #200 &gt; 35%) A-4, A-5, A-6 e A-7</a:t>
            </a:r>
          </a:p>
          <a:p>
            <a:pPr>
              <a:buNone/>
            </a:pPr>
            <a:r>
              <a:rPr lang="pt-BR" dirty="0"/>
              <a:t>• solos altamente orgânicos → podem ser classificados como A-8</a:t>
            </a:r>
          </a:p>
          <a:p>
            <a:pPr>
              <a:buNone/>
            </a:pPr>
            <a:r>
              <a:rPr lang="pt-BR" dirty="0"/>
              <a:t>– Descrição dos grupos e subgrupos</a:t>
            </a:r>
          </a:p>
          <a:p>
            <a:pPr>
              <a:buNone/>
            </a:pPr>
            <a:r>
              <a:rPr lang="pt-BR" dirty="0"/>
              <a:t>• SOLO A-1: mistura bem graduada de fragmentos de pedra e</a:t>
            </a:r>
          </a:p>
          <a:p>
            <a:pPr>
              <a:buNone/>
            </a:pPr>
            <a:r>
              <a:rPr lang="pt-BR" dirty="0"/>
              <a:t>pedregulho, areia grossa, areia média, areia fina com ou sem material</a:t>
            </a:r>
          </a:p>
          <a:p>
            <a:pPr>
              <a:buNone/>
            </a:pPr>
            <a:r>
              <a:rPr lang="pt-BR" dirty="0"/>
              <a:t>fino, não plástico ou fracamente plástico;</a:t>
            </a:r>
          </a:p>
          <a:p>
            <a:pPr>
              <a:buNone/>
            </a:pPr>
            <a:r>
              <a:rPr lang="pt-BR" dirty="0"/>
              <a:t>– SOLO </a:t>
            </a:r>
            <a:r>
              <a:rPr lang="pt-BR" dirty="0" err="1"/>
              <a:t>A-1a</a:t>
            </a:r>
            <a:r>
              <a:rPr lang="pt-BR" dirty="0"/>
              <a:t>: predomínio de fragmentos de pedra ou pedregulho</a:t>
            </a:r>
          </a:p>
          <a:p>
            <a:pPr>
              <a:buNone/>
            </a:pPr>
            <a:r>
              <a:rPr lang="pt-BR" dirty="0"/>
              <a:t>com ou sem material fino bem graduado (menos de 50%</a:t>
            </a:r>
          </a:p>
          <a:p>
            <a:pPr>
              <a:buNone/>
            </a:pPr>
            <a:r>
              <a:rPr lang="pt-BR" dirty="0"/>
              <a:t>passante #10, menos de 30% passante #40 e menos de 15%</a:t>
            </a:r>
          </a:p>
          <a:p>
            <a:pPr>
              <a:buNone/>
            </a:pPr>
            <a:r>
              <a:rPr lang="pt-BR" dirty="0"/>
              <a:t>passante #200, </a:t>
            </a:r>
            <a:r>
              <a:rPr lang="pt-BR" dirty="0" err="1"/>
              <a:t>Ip</a:t>
            </a:r>
            <a:r>
              <a:rPr lang="pt-BR" dirty="0"/>
              <a:t> &lt; 6);</a:t>
            </a:r>
          </a:p>
          <a:p>
            <a:pPr>
              <a:buNone/>
            </a:pPr>
            <a:r>
              <a:rPr lang="pt-BR" dirty="0"/>
              <a:t>– SOLO A-1b: predomínio de areia grossa a média, com ou sem</a:t>
            </a:r>
          </a:p>
          <a:p>
            <a:pPr>
              <a:buNone/>
            </a:pPr>
            <a:r>
              <a:rPr lang="pt-BR" dirty="0"/>
              <a:t>material fino bem graduado (menos de 50% passante #40 e</a:t>
            </a:r>
          </a:p>
          <a:p>
            <a:pPr>
              <a:buNone/>
            </a:pPr>
            <a:r>
              <a:rPr lang="pt-BR" dirty="0"/>
              <a:t>menos de 10% passante #200, </a:t>
            </a:r>
            <a:r>
              <a:rPr lang="pt-BR" dirty="0" err="1"/>
              <a:t>Ip</a:t>
            </a:r>
            <a:r>
              <a:rPr lang="pt-BR" dirty="0"/>
              <a:t> &lt;6);</a:t>
            </a:r>
          </a:p>
          <a:p>
            <a:pPr>
              <a:buNone/>
            </a:pPr>
            <a:r>
              <a:rPr lang="pt-BR" b="1" dirty="0"/>
              <a:t>- Vai até a classe A-7-6.</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a:t>Índice de grupo (IG)</a:t>
            </a:r>
          </a:p>
        </p:txBody>
      </p:sp>
      <p:pic>
        <p:nvPicPr>
          <p:cNvPr id="3074" name="Picture 2"/>
          <p:cNvPicPr>
            <a:picLocks noGrp="1" noChangeAspect="1" noChangeArrowheads="1"/>
          </p:cNvPicPr>
          <p:nvPr>
            <p:ph idx="1"/>
          </p:nvPr>
        </p:nvPicPr>
        <p:blipFill>
          <a:blip r:embed="rId2" cstate="print"/>
          <a:srcRect/>
          <a:stretch>
            <a:fillRect/>
          </a:stretch>
        </p:blipFill>
        <p:spPr bwMode="auto">
          <a:xfrm>
            <a:off x="5917021" y="1600200"/>
            <a:ext cx="2845979" cy="4525963"/>
          </a:xfrm>
          <a:prstGeom prst="rect">
            <a:avLst/>
          </a:prstGeom>
          <a:noFill/>
          <a:ln w="9525">
            <a:noFill/>
            <a:miter lim="800000"/>
            <a:headEnd/>
            <a:tailEnd/>
          </a:ln>
        </p:spPr>
      </p:pic>
      <p:sp>
        <p:nvSpPr>
          <p:cNvPr id="5" name="CaixaDeTexto 4"/>
          <p:cNvSpPr txBox="1"/>
          <p:nvPr/>
        </p:nvSpPr>
        <p:spPr>
          <a:xfrm>
            <a:off x="609601" y="1828800"/>
            <a:ext cx="5105400" cy="3416320"/>
          </a:xfrm>
          <a:prstGeom prst="rect">
            <a:avLst/>
          </a:prstGeom>
          <a:noFill/>
        </p:spPr>
        <p:txBody>
          <a:bodyPr wrap="square" rtlCol="0">
            <a:spAutoFit/>
          </a:bodyPr>
          <a:lstStyle/>
          <a:p>
            <a:r>
              <a:rPr lang="pt-BR" dirty="0"/>
              <a:t>Empregado no sistema da HRB, corresponde a um número inteiro que varia de 0 (solo ótimo quanto a capacidade de suporte) a 20 (solo péssimo quanto a capacidade de suporte).</a:t>
            </a:r>
          </a:p>
          <a:p>
            <a:r>
              <a:rPr lang="pt-BR" dirty="0"/>
              <a:t>a= (%passante #200) - 35% (0 - 40)</a:t>
            </a:r>
          </a:p>
          <a:p>
            <a:r>
              <a:rPr lang="pt-BR" dirty="0"/>
              <a:t>b= (%passante #200) - 15% (0 - 40)</a:t>
            </a:r>
          </a:p>
          <a:p>
            <a:r>
              <a:rPr lang="en-US" dirty="0"/>
              <a:t>c= </a:t>
            </a:r>
            <a:r>
              <a:rPr lang="en-US" dirty="0" err="1"/>
              <a:t>wl</a:t>
            </a:r>
            <a:r>
              <a:rPr lang="en-US" dirty="0"/>
              <a:t> - 40% (0 - 20)</a:t>
            </a:r>
          </a:p>
          <a:p>
            <a:r>
              <a:rPr lang="it-IT" dirty="0"/>
              <a:t>d= Ip - 10% (0 - 20)</a:t>
            </a:r>
          </a:p>
          <a:p>
            <a:r>
              <a:rPr lang="pt-BR" dirty="0"/>
              <a:t>%passante #200 → baseada no material passante na peneira 3”</a:t>
            </a:r>
          </a:p>
          <a:p>
            <a:r>
              <a:rPr lang="pt-BR" dirty="0"/>
              <a:t>O IG é indicado entre parênteses completando a classificação HRB.</a:t>
            </a:r>
          </a:p>
        </p:txBody>
      </p:sp>
    </p:spTree>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13444</TotalTime>
  <Words>3647</Words>
  <Application>Microsoft Office PowerPoint</Application>
  <PresentationFormat>Apresentação na tela (4:3)</PresentationFormat>
  <Paragraphs>280</Paragraphs>
  <Slides>45</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45</vt:i4>
      </vt:variant>
    </vt:vector>
  </HeadingPairs>
  <TitlesOfParts>
    <vt:vector size="49" baseType="lpstr">
      <vt:lpstr>Arial</vt:lpstr>
      <vt:lpstr>Calibri</vt:lpstr>
      <vt:lpstr>Times New Roman</vt:lpstr>
      <vt:lpstr>Tema do Office</vt:lpstr>
      <vt:lpstr>Solos (geotécnico e pedológico). Índices físicos e propriedades mecânicas dos solos.</vt:lpstr>
      <vt:lpstr>Histórico - Considerações preliminares</vt:lpstr>
      <vt:lpstr>Porque classificar solos?</vt:lpstr>
      <vt:lpstr>Classificação dos solos pela sua origem</vt:lpstr>
      <vt:lpstr>Tamanho das partículas</vt:lpstr>
      <vt:lpstr>Classificação granulométrica dos solos</vt:lpstr>
      <vt:lpstr>CLASSIFICAÇÃO GEOTÉCNICA DOS SOLOS</vt:lpstr>
      <vt:lpstr>Sistema de classificação da Highway Research Board (HRB) - sistema rodoviário de  classificação</vt:lpstr>
      <vt:lpstr>Índice de grupo (IG)</vt:lpstr>
      <vt:lpstr>Sistema de classificação HRB (AASHTO, 1973)</vt:lpstr>
      <vt:lpstr>Sistema de classificação da Highway Research Board (HRB) - sistema rodoviário de  classificação</vt:lpstr>
      <vt:lpstr>Sistema Unificado de Classificação de Solos (SUCS) - Unified Soil Classification System (USCS) ou Classificação Unificada de Casagrande</vt:lpstr>
      <vt:lpstr>Apresentação do PowerPoint</vt:lpstr>
      <vt:lpstr>Critérios para classificação no SUCS (ASTM, 1983): Propriedades inferidas a partir da classificação SUCS.</vt:lpstr>
      <vt:lpstr>Classificação MCT (M - miniautura, C - compactação, T - tropical)</vt:lpstr>
      <vt:lpstr>Apresentação do PowerPoint</vt:lpstr>
      <vt:lpstr>IDENTIFICAÇÃO DOS SOLOS EM CAMPO</vt:lpstr>
      <vt:lpstr>Formação de solos - Intemperismo</vt:lpstr>
      <vt:lpstr>Pedogênese – formação dos solos</vt:lpstr>
      <vt:lpstr>intemperismo</vt:lpstr>
      <vt:lpstr>intemperismo</vt:lpstr>
      <vt:lpstr>intemperismo</vt:lpstr>
      <vt:lpstr>Mapa de solos do Brasil: latossolo</vt:lpstr>
      <vt:lpstr>Solo laterítico: alumínio, zinco, nióbio, níquel, manganês e ferro – depósitos minerais associados.</vt:lpstr>
      <vt:lpstr>Gabaritos: areias</vt:lpstr>
      <vt:lpstr>Gabarito: solo siltoso</vt:lpstr>
      <vt:lpstr>Solo argiloso</vt:lpstr>
      <vt:lpstr>Dica:</vt:lpstr>
      <vt:lpstr>Escalas granulométricas</vt:lpstr>
      <vt:lpstr>IDENTIFICAÇÃO DOS SOLOS EM CAMPO</vt:lpstr>
      <vt:lpstr>Vamos a aula prática!</vt:lpstr>
      <vt:lpstr>Índices físicos e Propriedades mecânicas dos solos</vt:lpstr>
      <vt:lpstr>As fases do solo: (a) no estado natural, (b) separadas em volumes, (c) em função do volume dos sólidos</vt:lpstr>
      <vt:lpstr>Índices físicos dos solos</vt:lpstr>
      <vt:lpstr>Índice de vazios </vt:lpstr>
      <vt:lpstr>Porosidade</vt:lpstr>
      <vt:lpstr>Grau de saturação e Peso específico (dos sólidos)</vt:lpstr>
      <vt:lpstr>Esquema de determinação do volume do peso específico dos grãos</vt:lpstr>
      <vt:lpstr>Peso Específico Natural, aparente (seco e saturado) e submerso </vt:lpstr>
      <vt:lpstr>Índices de consistência (Limites de Atterberg)</vt:lpstr>
      <vt:lpstr>O Limite de Liquidez </vt:lpstr>
      <vt:lpstr>Emprego dos índices de consistência</vt:lpstr>
      <vt:lpstr>ESTADO DAS AREIAS – COMPACIDADE</vt:lpstr>
      <vt:lpstr>REFERÊNCIAS BIBLIOGRÁFICAS </vt:lpstr>
      <vt:lpstr>Recomendações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Solos (geotécnico e pedológico). Índices físicos e propriedades mecânicas dos solos.</dc:title>
  <dc:creator>Eder Carlos Moreira</dc:creator>
  <cp:lastModifiedBy>Office Cidec 05</cp:lastModifiedBy>
  <cp:revision>53</cp:revision>
  <dcterms:created xsi:type="dcterms:W3CDTF">2016-01-15T19:06:33Z</dcterms:created>
  <dcterms:modified xsi:type="dcterms:W3CDTF">2024-02-09T17:00:54Z</dcterms:modified>
</cp:coreProperties>
</file>